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678" r:id="rId2"/>
    <p:sldId id="679" r:id="rId3"/>
    <p:sldId id="680" r:id="rId4"/>
    <p:sldId id="529" r:id="rId5"/>
    <p:sldId id="530" r:id="rId6"/>
    <p:sldId id="533" r:id="rId7"/>
    <p:sldId id="677" r:id="rId8"/>
    <p:sldId id="531" r:id="rId9"/>
    <p:sldId id="462" r:id="rId10"/>
    <p:sldId id="463" r:id="rId11"/>
    <p:sldId id="464" r:id="rId12"/>
    <p:sldId id="465" r:id="rId13"/>
    <p:sldId id="466" r:id="rId14"/>
    <p:sldId id="467" r:id="rId15"/>
    <p:sldId id="468" r:id="rId16"/>
    <p:sldId id="469" r:id="rId17"/>
    <p:sldId id="470" r:id="rId18"/>
    <p:sldId id="471" r:id="rId19"/>
    <p:sldId id="472" r:id="rId20"/>
    <p:sldId id="473" r:id="rId21"/>
    <p:sldId id="474" r:id="rId22"/>
    <p:sldId id="475" r:id="rId23"/>
    <p:sldId id="476" r:id="rId24"/>
    <p:sldId id="477" r:id="rId25"/>
    <p:sldId id="478" r:id="rId26"/>
    <p:sldId id="479" r:id="rId27"/>
    <p:sldId id="480" r:id="rId28"/>
    <p:sldId id="681" r:id="rId29"/>
  </p:sldIdLst>
  <p:sldSz cx="9144000" cy="6858000" type="screen4x3"/>
  <p:notesSz cx="9874250" cy="67246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MS PGothic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618F"/>
    <a:srgbClr val="81ADD5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76434" autoAdjust="0"/>
  </p:normalViewPr>
  <p:slideViewPr>
    <p:cSldViewPr>
      <p:cViewPr varScale="1">
        <p:scale>
          <a:sx n="83" d="100"/>
          <a:sy n="83" d="100"/>
        </p:scale>
        <p:origin x="248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171FF2D-09AC-AE47-A729-F5E48D9A54D3}" type="datetimeFigureOut">
              <a:rPr lang="en-US"/>
              <a:pPr>
                <a:defRPr/>
              </a:pPr>
              <a:t>4/10/19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25BF90D-8C24-9649-93BA-49780E40A7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8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45186B-82BE-B84F-91DB-E093B01A9425}" type="datetimeFigureOut">
              <a:rPr lang="en-US"/>
              <a:pPr>
                <a:defRPr/>
              </a:pPr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A9CA34D-D136-324F-8C5C-F0F921B455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882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ES" sz="1200" b="1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PowerPoint (u otro tipo de presentación)</a:t>
            </a:r>
            <a:endParaRPr lang="es-ES" dirty="0"/>
          </a:p>
          <a:p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Se ha preparado una presentación de PowerPoint para esta sesión. Es una presentación general y no toma en cuenta las cuestiones nacionales que probablemente se necesiten tratar cuando este curso se imparte a nivel nacional. El formador debe asegurarse de que la información en esta presentación sea relevante para el lugar donde se imparta el curso.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8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5639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83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993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23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67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25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949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44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2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96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Los temas de salud y seguridad se abordan en esta transparencia. Estos serán diferentes según el lugar donde se imparta el curso. El formador es responsable de asegurarse de tener la información correcta para impartir a los delegados.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28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77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424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93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05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586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344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3420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599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El formador debe dar a los participantes la oportunidad de hacer cualquier pregunta que puedan tener en relación a la lección.</a:t>
            </a:r>
            <a:endParaRPr lang="es-ES" dirty="0"/>
          </a:p>
          <a:p>
            <a:pPr>
              <a:lnSpc>
                <a:spcPct val="100000"/>
              </a:lnSpc>
            </a:pPr>
            <a:endParaRPr lang="es-ES" dirty="0"/>
          </a:p>
          <a:p>
            <a:pPr>
              <a:lnSpc>
                <a:spcPct val="100000"/>
              </a:lnSpc>
            </a:pPr>
            <a:r>
              <a:rPr lang="es-ES" sz="1200" b="1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Ejercicios prácticos (si se aplica)</a:t>
            </a:r>
            <a:endParaRPr lang="es-ES" dirty="0"/>
          </a:p>
          <a:p>
            <a:pPr>
              <a:lnSpc>
                <a:spcPct val="100000"/>
              </a:lnSpc>
            </a:pPr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El único ejercicio práctico en esta sesión es la presentación de los estudiantes y los formadores y los requerimientos para esta actividad se indican en la sección anterior.</a:t>
            </a:r>
            <a:endParaRPr lang="es-ES" dirty="0"/>
          </a:p>
          <a:p>
            <a:pPr>
              <a:lnSpc>
                <a:spcPct val="100000"/>
              </a:lnSpc>
            </a:pPr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 </a:t>
            </a:r>
            <a:endParaRPr lang="es-ES" dirty="0"/>
          </a:p>
          <a:p>
            <a:pPr>
              <a:lnSpc>
                <a:spcPct val="100000"/>
              </a:lnSpc>
            </a:pPr>
            <a:r>
              <a:rPr lang="es-ES" sz="1200" b="1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Prueba de conocimiento</a:t>
            </a:r>
            <a:endParaRPr lang="es-ES" dirty="0"/>
          </a:p>
          <a:p>
            <a:pPr>
              <a:lnSpc>
                <a:spcPct val="100000"/>
              </a:lnSpc>
            </a:pPr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No hay prueba de conocimiento en esta sesión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Los objetivos individuales son las cosas que el delegado debe ser capaz de hacer al término de la sesión.  Estos objetivos pueden utilizarse para poner a prueba los conocimientos que han obtenido los estudiantes y permitirles evaluar la formación.  Para esta sesión, los estudiantes deben ser capaces de:</a:t>
            </a:r>
            <a:endParaRPr lang="es-ES" dirty="0"/>
          </a:p>
          <a:p>
            <a:pPr marL="216000" indent="-216000">
              <a:lnSpc>
                <a:spcPct val="100000"/>
              </a:lnSpc>
            </a:pPr>
            <a:r>
              <a:rPr lang="es-ES" sz="20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 Identificar a los formadores y demás participantes</a:t>
            </a:r>
            <a:endParaRPr lang="es-ES" dirty="0"/>
          </a:p>
          <a:p>
            <a:pPr marL="216000" indent="-216000">
              <a:lnSpc>
                <a:spcPct val="100000"/>
              </a:lnSpc>
            </a:pPr>
            <a:r>
              <a:rPr lang="es-ES" sz="20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 Tratar el propósito general del curso</a:t>
            </a:r>
            <a:endParaRPr lang="es-ES" dirty="0"/>
          </a:p>
          <a:p>
            <a:pPr marL="216000" indent="-216000">
              <a:lnSpc>
                <a:spcPct val="100000"/>
              </a:lnSpc>
            </a:pPr>
            <a:r>
              <a:rPr lang="es-ES" sz="20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 Explicar por qué este curso es necesario</a:t>
            </a:r>
            <a:endParaRPr lang="es-ES" dirty="0"/>
          </a:p>
          <a:p>
            <a:pPr marL="216000" indent="-216000">
              <a:lnSpc>
                <a:spcPct val="100000"/>
              </a:lnSpc>
            </a:pPr>
            <a:r>
              <a:rPr lang="es-ES" sz="20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 Registrar las distintas partes del calendario y las actividades del curso</a:t>
            </a:r>
            <a:endParaRPr lang="es-ES" dirty="0"/>
          </a:p>
          <a:p>
            <a:pPr marL="216000" indent="-216000">
              <a:lnSpc>
                <a:spcPct val="100000"/>
              </a:lnSpc>
            </a:pPr>
            <a:r>
              <a:rPr lang="es-ES" sz="2000" strike="noStrike" kern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ＭＳ Ｐゴシック" charset="0"/>
                <a:cs typeface="ＭＳ Ｐゴシック" charset="0"/>
              </a:rPr>
              <a:t> Registrar los procedimientos de salud y seguridad del lugar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25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97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4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Acceso a todo el sistema o parte del mismo sin derechos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Transmisión no pública de datos informáticos a, desde, dentro de un sistema informático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Daño, eliminación, deterioro, cambio o supresión de datos informáticos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Obstaculización del funcionamiento de un sistema informático al ingresar, transmitir, dañar, borrar, deteriorar, cambiar o suprimir datos informáticos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Producción y posesión de sistemas informáticos que hacen lo señalado anteriormente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Datos falsos con la intención de ser considerados o interpretados para efectos legales como si fueran auténticos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Ingreso, interferencia con la intención delictiva de obtener beneficios económicos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Producción, ofrecimiento, distribución, obtención, posesión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Derechos a la propiedad intelectual</a:t>
            </a:r>
            <a:endParaRPr lang="es-ES" sz="1000" dirty="0"/>
          </a:p>
          <a:p>
            <a:pPr>
              <a:lnSpc>
                <a:spcPct val="100000"/>
              </a:lnSpc>
            </a:pP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Rápida conservación de datos informáticos y datos de tráfico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Divulgación parcial de los datos de tráfico para identificar al proveedor y la vía de transmisión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Orden de presentación para personas (datos informáticos) y proveedores de servicios (información del abonado)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Registro y confiscación de datos informáticos (en ordenador y cualquier almacenamiento)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Recolección de datos de tráfico en tiempo real e intercepción de datos informáticos</a:t>
            </a:r>
            <a:endParaRPr lang="es-ES" sz="1000" dirty="0"/>
          </a:p>
          <a:p>
            <a:pPr>
              <a:lnSpc>
                <a:spcPct val="100000"/>
              </a:lnSpc>
            </a:pP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Delitos penales considerados para ser incluidos como casos de extradición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MLA: asistencia legal mutua en la mayor medida posible para efectos de las investigaciones o procedimientos respecto a los delitos penales en relación con los sistemas y datos informáticos, o para la recolección de evidencias en forma electrónica de un delito penal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Divulgación voluntaria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Rápida conservación de datos informáticos, divulgación de datos conservados relativos al tráfico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MLA para solicitar la confiscación, sin autorización para tener acceso a los sistemas informáticos desde el hogar (ART 32)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Puntos de contacto las 24 horas del día, los 7 días de la semana (uno, para fines de investigación, 24/7, rápida colaboración y disponibilidad para las peticiones, personal capacitado)</a:t>
            </a: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AF832C6B-BDA8-DE4D-980B-63A4BC844782}" type="slidenum">
              <a:rPr lang="fr-FR" sz="1200"/>
              <a:pPr/>
              <a:t>6</a:t>
            </a:fld>
            <a:endParaRPr lang="fr-FR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Abierta a la firma en noviembre de 2001 en Budapest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Aplicada por el Comité de la Convención sobre los Delitos Cibernéticos (T-CY) 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Abierta a la adhesión de todos los Estados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A la fecha, el único </a:t>
            </a:r>
            <a:r>
              <a:rPr lang="es-ES" sz="1200" b="1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Tratado internacional sobre el delito cibernético y las evidencias electrónicas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Ofrece definiciones independientes a la tecnología de alto nivel sobre los delitos cibernéticos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Establece procedimientos estándares para la investigación y procesamiento a nivel nacional, e impone obligaciones relevantes a las partes involucradas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Determina las disposiciones procesales para la cooperación internacional, entre policías y el sistema judicial</a:t>
            </a:r>
            <a:endParaRPr lang="es-ES" dirty="0"/>
          </a:p>
          <a:p>
            <a:pPr marL="216000" indent="-216000">
              <a:lnSpc>
                <a:spcPct val="120000"/>
              </a:lnSpc>
            </a:pPr>
            <a:r>
              <a:rPr lang="es-ES" sz="1200" strike="noStrike" spc="-1" dirty="0">
                <a:uFill>
                  <a:solidFill>
                    <a:srgbClr val="FFFFFF"/>
                  </a:solidFill>
                </a:uFill>
                <a:latin typeface="Verdana"/>
              </a:rPr>
              <a:t>Las notas de orientación son publicadas por el grupo T-CY para interpretar las disposiciones de BC considerando las nuevas amenazas y los nuevos paradigmas tecnológicos</a:t>
            </a:r>
            <a:endParaRPr lang="en-US" dirty="0">
              <a:latin typeface="Verdana"/>
              <a:cs typeface="Verdana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663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Acceso a todo el sistema o parte del mismo sin derechos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Transmisión no pública de datos informáticos a, desde, dentro de un sistema informático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Daño, eliminación, deterioro, cambio o supresión de datos informáticos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Obstaculización del funcionamiento de un sistema informático al ingresar, transmitir, dañar, borrar, deteriorar, cambiar o suprimir datos informáticos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Producción y posesión de sistemas informáticos que hacen lo señalado anteriormente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0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Datos falsos con la intención de ser considerados o interpretados para efectos legales como si fueran auténticos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Ingreso, interferencia con la intención delictiva de obtener beneficios económicos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Producción, ofrecimiento, distribución, obtención, posesión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Derechos a la propiedad intelectual</a:t>
            </a:r>
            <a:endParaRPr lang="es-ES" sz="1000" dirty="0"/>
          </a:p>
          <a:p>
            <a:pPr>
              <a:lnSpc>
                <a:spcPct val="100000"/>
              </a:lnSpc>
            </a:pP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Rápida conservación de datos informáticos y datos de tráfico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Divulgación parcial de los datos de tráfico para identificar al proveedor y la vía de transmisión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Orden de producción para personas (datos informáticos) y proveedores de servicios (información del abonado)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Registro y confiscación de datos informáticos (en ordenador y cualquier almacenamiento)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Recolección de datos de tráfico en tiempo real e intercepción de datos informáticos</a:t>
            </a:r>
            <a:endParaRPr lang="es-ES" sz="1000" dirty="0"/>
          </a:p>
          <a:p>
            <a:pPr>
              <a:lnSpc>
                <a:spcPct val="100000"/>
              </a:lnSpc>
            </a:pP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Delitos penales considerados para ser incluidos como casos de extradición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MLA: asistencia legal mutua en la mayor medida posible para efectos de las investigaciones o procedimientos respecto a los delitos penales en relación con los sistemas y datos informáticos, o para la recolección de evidencias en forma electrónica de un delito penal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Divulgación voluntaria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Rápida conservación de datos informáticos, divulgación de datos conservados relativos al tráfico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MLA para solicitar la confiscación, sin autorización para tener acceso a los sistemas informáticos desde el hogar (ART 32)</a:t>
            </a:r>
            <a:endParaRPr lang="es-ES" sz="1000" dirty="0"/>
          </a:p>
          <a:p>
            <a:pPr marL="171360" indent="-171000">
              <a:lnSpc>
                <a:spcPct val="100000"/>
              </a:lnSpc>
              <a:buClr>
                <a:srgbClr val="FFFFFF"/>
              </a:buClr>
              <a:buFont typeface="Symbol" charset="2"/>
              <a:buChar char=""/>
            </a:pPr>
            <a:r>
              <a:rPr lang="es-ES" sz="1400" strike="noStrike" spc="-1" dirty="0">
                <a:uFill>
                  <a:solidFill>
                    <a:srgbClr val="FFFFFF"/>
                  </a:solidFill>
                </a:uFill>
                <a:latin typeface="+mn-lt"/>
              </a:rPr>
              <a:t>Puntos de contacto las 24 horas del día, los 7 días de la semana (uno, para fines de investigación, 24/7, rápida colaboración y disponibilidad para las peticiones, personal capacitado)</a:t>
            </a: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it-IT" dirty="0">
              <a:latin typeface="Calibri" charset="0"/>
            </a:endParaRPr>
          </a:p>
          <a:p>
            <a:pPr marL="171450" indent="-171450" eaLnBrk="1" hangingPunct="1">
              <a:spcBef>
                <a:spcPct val="0"/>
              </a:spcBef>
              <a:buFontTx/>
              <a:buChar char="•"/>
            </a:pPr>
            <a:endParaRPr lang="en-US" dirty="0">
              <a:latin typeface="Calibri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fld id="{AF832C6B-BDA8-DE4D-980B-63A4BC844782}" type="slidenum">
              <a:rPr lang="fr-FR" sz="1200"/>
              <a:pPr/>
              <a:t>8</a:t>
            </a:fld>
            <a:endParaRPr lang="fr-FR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9CA34D-D136-324F-8C5C-F0F921B4554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31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503A1-91A1-5F4C-8701-FD77CD13ACE2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5836-6A49-5F42-BACD-B257189485C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47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E9523-9B85-3E49-8962-D8935B3DFA91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DCB60-1418-844E-87CE-BE1F7579A62A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44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E2E4F-54E0-B94F-A769-C5CA890F6810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0E5B-F315-2940-B411-5C5B376A612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8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32BE-61CD-FC44-8B43-FDA6C0F98138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F30E3-BDA8-9441-B5F9-FCF5F2F843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04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5714-B413-6946-BFFF-FF8346F010A5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5DEE-E8CF-4D4D-841C-43C1CE9D579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32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6EE87-5B00-7C4B-BC94-BF1EACDB7EF1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2B3DA-0675-2841-8D4D-2CD6E1BDF2A9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640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A88CE-3282-3F45-9FA0-D64F14C66B6B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593CE-7E3C-4A4A-A75A-FCE45893F3E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939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7F804-C88E-AA46-BD27-FBCF46ECBB79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F0016-9ECD-5D4E-96A1-F38A6AE0D4A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11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6E2C3-21CC-6441-99FF-77D8185D3CB8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9184-73AC-F04F-B81E-2EE31F82823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29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64158-6AB6-E94E-BEAC-01C1400CEC05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8AC0-CD13-E04A-A5F7-633FABB4F6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52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9AE0-E3CA-2944-85DE-1113A79DBDE8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1D11C-E289-314B-A610-3BC5AC08439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01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E8E0F86-8703-4946-8C65-F61D4D7B933D}" type="datetimeFigureOut">
              <a:rPr lang="en-GB"/>
              <a:pPr>
                <a:defRPr/>
              </a:pPr>
              <a:t>10/04/2019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D32B077-5BA3-7640-94DF-BAF671DF5F4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competition/ecn/ecn_recommendation_09122013_digital_evidence_en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umanrightshouse.org/Articles/11059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Formación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Avanzada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sobre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Delitos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Cibernéticos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para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Jueces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y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Fiscales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pc="-1" dirty="0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Sesión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2.1.2</a:t>
            </a:r>
          </a:p>
          <a:p>
            <a:r>
              <a:rPr lang="es-ES" spc="-1" dirty="0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Información actualizada sobre la Convención de Budapest</a:t>
            </a:r>
            <a:endParaRPr lang="es-ES" dirty="0"/>
          </a:p>
          <a:p>
            <a:r>
              <a:rPr lang="es-ES" spc="-1" dirty="0">
                <a:solidFill>
                  <a:srgbClr val="A6A6A6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Acceso a evidencias en la nube y el protocolo adicional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56" y="443764"/>
            <a:ext cx="4332287" cy="86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7124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8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>
                <a:solidFill>
                  <a:schemeClr val="bg1"/>
                </a:solidFill>
                <a:latin typeface="Verdana" charset="0"/>
                <a:cs typeface="Verdana" charset="0"/>
              </a:rPr>
              <a:t>T-CY Cloud Evidence Group </a:t>
            </a:r>
            <a:endParaRPr lang="en-GB" sz="200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11"/>
          <p:cNvSpPr txBox="1">
            <a:spLocks noGrp="1"/>
          </p:cNvSpPr>
          <p:nvPr>
            <p:ph idx="1"/>
          </p:nvPr>
        </p:nvSpPr>
        <p:spPr>
          <a:xfrm>
            <a:off x="438943" y="1177317"/>
            <a:ext cx="8229600" cy="5558445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spcAft>
                <a:spcPts val="2400"/>
              </a:spcAft>
              <a:buNone/>
              <a:defRPr/>
            </a:pP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¿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Cómo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asegurar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derecho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ciberespacio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por medio de un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eficiente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las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electrónicas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fines de </a:t>
            </a:r>
            <a:r>
              <a:rPr lang="en-US" sz="1800" b="1" spc="-1" dirty="0" err="1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aplicación</a:t>
            </a:r>
            <a:r>
              <a:rPr lang="en-US" sz="1800" b="1" spc="-1" dirty="0">
                <a:solidFill>
                  <a:srgbClr val="2F618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ley?</a:t>
            </a:r>
            <a:endParaRPr lang="en-GB" sz="1800" b="1" dirty="0">
              <a:solidFill>
                <a:srgbClr val="2F618F"/>
              </a:solidFill>
              <a:latin typeface="Verdana"/>
              <a:cs typeface="Verdana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Evaluación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disposiciones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mutua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24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recomendaciones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hacer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la MLA sea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eficiente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Dic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. 2014)</a:t>
            </a:r>
            <a:endParaRPr lang="en-GB" sz="1800" dirty="0">
              <a:latin typeface="Verdana"/>
              <a:cs typeface="Verdana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(Grupo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T-CY 2012-2014)</a:t>
            </a:r>
            <a:endParaRPr lang="en-GB" sz="1800" dirty="0">
              <a:latin typeface="Verdana"/>
              <a:cs typeface="Verdana"/>
            </a:endParaRP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Esclarecimiento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32b de la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Nota de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orientación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Dic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. 2014)</a:t>
            </a:r>
            <a:endParaRPr lang="en-GB" sz="1600" dirty="0">
              <a:latin typeface="Verdana"/>
              <a:cs typeface="Verdana"/>
            </a:endParaRP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Otras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opciones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el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necesarias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pero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políticamente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no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viables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2014. (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Riesgo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incremento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acción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unilateral)</a:t>
            </a:r>
            <a:endParaRPr lang="en-GB" sz="1600" dirty="0">
              <a:latin typeface="Verdana"/>
              <a:cs typeface="Verdana"/>
            </a:endParaRP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T-CY Cloud Evidence Group (2015-2016):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Propuestas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enviadas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Comité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noviembre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2016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1687" name="Rectangle 13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82EDB556-AB37-7C49-8980-5EF480433A13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10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707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CEG – </a:t>
            </a:r>
            <a:r>
              <a:rPr lang="es-ES" sz="3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Problemas identificados</a:t>
            </a:r>
            <a:endParaRPr lang="en-GB" sz="20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9" name="Content Placeholder 12"/>
          <p:cNvSpPr>
            <a:spLocks noGrp="1"/>
          </p:cNvSpPr>
          <p:nvPr>
            <p:ph idx="1"/>
          </p:nvPr>
        </p:nvSpPr>
        <p:spPr>
          <a:xfrm>
            <a:off x="457200" y="1722438"/>
            <a:ext cx="8229600" cy="443230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Diferencias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entre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tráfico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contenido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Efectividad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mutua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(MLA)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Pérdida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ubicación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y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maraña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que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ofrece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un Estado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voluntaria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por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entidades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sector privado (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ubicados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EE. UU.)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Procedimientos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emergencia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544513" indent="-544513">
              <a:spcBef>
                <a:spcPts val="1200"/>
              </a:spcBef>
              <a:spcAft>
                <a:spcPts val="1200"/>
              </a:spcAft>
              <a:buFont typeface="Calibri" charset="0"/>
              <a:buAutoNum type="arabicPeriod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2711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604D7FDE-B50C-6646-BBCF-D9DA0A356FA5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11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731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I.1.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 frente a tráfico y datos de contenido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Content Placeholder 12"/>
          <p:cNvSpPr>
            <a:spLocks noGrp="1"/>
          </p:cNvSpPr>
          <p:nvPr>
            <p:ph idx="1"/>
          </p:nvPr>
        </p:nvSpPr>
        <p:spPr>
          <a:xfrm>
            <a:off x="457200" y="2130425"/>
            <a:ext cx="8229600" cy="350865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requiere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más a menudo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penales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Menos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sensible a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privacidad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tráfico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contenido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normas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acceder a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no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armonizadas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poseída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por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obtenida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través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órdenes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Menor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interferencia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derechos que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búsqueda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confiscación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735" name="Rectangle 13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3A96712E-42D2-0249-94C5-CCD8EEBC8140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12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755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I.2.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 legal mutua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7" name="Content Placeholder 12"/>
          <p:cNvSpPr>
            <a:spLocks noGrp="1"/>
          </p:cNvSpPr>
          <p:nvPr>
            <p:ph idx="1"/>
          </p:nvPr>
        </p:nvSpPr>
        <p:spPr>
          <a:xfrm>
            <a:off x="457200" y="2130425"/>
            <a:ext cx="8229600" cy="350865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mutua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sigue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siendo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medio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importante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obtener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electrónicas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fines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ley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necesario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la MLA sea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eficiente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Muchas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veces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primero 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necesitaba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tráfico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sean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comprobados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dirigir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solicitud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MLA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 MLA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 menudo no era viable para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asegurar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las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cambien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jurisdicciones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diversas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desconocidas</a:t>
            </a:r>
            <a:r>
              <a:rPr lang="en-GB" sz="1800" b="1" dirty="0">
                <a:latin typeface="Verdana" charset="0"/>
                <a:ea typeface="MS PGothic" charset="0"/>
                <a:cs typeface="Verdana" charset="0"/>
              </a:rPr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759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1E438C01-E360-2746-B121-625D10BD54B9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13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779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I.3.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Pérdida de ubicación</a:t>
            </a:r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 (1/2)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Content Placeholder 12"/>
          <p:cNvSpPr>
            <a:spLocks noGrp="1"/>
          </p:cNvSpPr>
          <p:nvPr>
            <p:ph idx="1"/>
          </p:nvPr>
        </p:nvSpPr>
        <p:spPr>
          <a:xfrm>
            <a:off x="457200" y="1936750"/>
            <a:ext cx="8229600" cy="4339650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situaciones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«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pérdida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ubicación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» (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origen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ataque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desconocido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lugares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diversos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cambiantes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forenses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vivo, etc.), la MLA no viable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principio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territorialidad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no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siempre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aplicable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directo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puede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ser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necesario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. ¿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Qué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condiciones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garantías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?</a:t>
            </a: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32b de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limitado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Falta de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internacional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Soluciones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unilaterales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gobiernos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/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maraña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riesgos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los derechos de las personas y para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relaciones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entre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países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78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3D93D4F1-15E7-B849-9F50-973DAE734D33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14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80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I.3.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Pérdida de ubicación</a:t>
            </a:r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 (2/2)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5" name="Content Placeholder 12"/>
          <p:cNvSpPr>
            <a:spLocks noGrp="1"/>
          </p:cNvSpPr>
          <p:nvPr>
            <p:ph idx="1"/>
          </p:nvPr>
        </p:nvSpPr>
        <p:spPr>
          <a:xfrm>
            <a:off x="457200" y="1157482"/>
            <a:ext cx="8229600" cy="5524589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Nota de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orientación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T-CY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32),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Diciembre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2014</a:t>
            </a:r>
            <a:endParaRPr lang="en-GB" sz="1000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Respecto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Artículo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32b,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algunas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situaciones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típicas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pueden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incluir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GB" sz="1200" dirty="0">
                <a:latin typeface="Verdana" charset="0"/>
                <a:ea typeface="ＭＳ Ｐゴシック" charset="0"/>
              </a:rPr>
              <a:t>:</a:t>
            </a:r>
            <a:br>
              <a:rPr lang="en-GB" sz="1200" dirty="0">
                <a:latin typeface="Verdana" charset="0"/>
                <a:ea typeface="ＭＳ Ｐゴシック" charset="0"/>
              </a:rPr>
            </a:br>
            <a:br>
              <a:rPr lang="en-GB" sz="1200" dirty="0">
                <a:latin typeface="Verdana" charset="0"/>
                <a:ea typeface="ＭＳ Ｐゴシック" charset="0"/>
              </a:rPr>
            </a:b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«Un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sospechoso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tráfico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drogas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ilícitamente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arrestado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mientras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que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su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buzón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correo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posiblemente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con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evidencia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un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delito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es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abierto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su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tableta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teléfono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móvil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u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otro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dispositivo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. Si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sospechoso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autoriza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voluntariamente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que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policía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acceda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cuenta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y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policía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está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segura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que los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datos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buzón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correo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están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ubicados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otro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Estado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Parte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policía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puede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tener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acceso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los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datos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según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Artículo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32b».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Doctrina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externa de la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legislación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europea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contra los </a:t>
            </a:r>
            <a:r>
              <a:rPr lang="en-US" sz="16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monopolios</a:t>
            </a:r>
            <a:r>
              <a:rPr lang="en-U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(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Casos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ICI 48/69; </a:t>
            </a:r>
            <a:r>
              <a:rPr lang="en-US" sz="1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Woodpulp</a:t>
            </a: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89/85)</a:t>
            </a:r>
            <a:endParaRPr lang="en-GB" sz="1600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Comisión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Europea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recomienda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que las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autoridades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competencia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dentro de la Unión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Europea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obtengan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acceso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los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servidores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todo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mundo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reunir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pruebas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procesos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antimonopolio</a:t>
            </a:r>
            <a:r>
              <a:rPr lang="en-GB" sz="1200" dirty="0">
                <a:latin typeface="Verdana" charset="0"/>
                <a:ea typeface="ＭＳ Ｐゴシック" charset="0"/>
                <a:cs typeface="ＭＳ Ｐゴシック" charset="0"/>
              </a:rPr>
              <a:t>: </a:t>
            </a:r>
            <a:br>
              <a:rPr lang="en-GB" sz="1200" dirty="0">
                <a:latin typeface="Verdana" charset="0"/>
                <a:ea typeface="ＭＳ Ｐゴシック" charset="0"/>
                <a:cs typeface="ＭＳ Ｐゴシック" charset="0"/>
              </a:rPr>
            </a:br>
            <a:br>
              <a:rPr lang="en-GB" sz="1200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«Para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tener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poderes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efectivos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reunir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pruebas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digitales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es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importante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que las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autoridades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puedan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ejercicio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sus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poderes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inspección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recolectar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información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digital que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esté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accesible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la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empresa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o persona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cuyas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instalaciones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están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siendo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inspeccionadas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independientemente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dónde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esté</a:t>
            </a:r>
            <a:r>
              <a:rPr lang="en-US" sz="12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almacenada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incluyendo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servidores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u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otros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medios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almacenamiento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fuera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territorio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respectiva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autoridad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competencia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nacional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o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fuera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la Unión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Europea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».</a:t>
            </a:r>
            <a:r>
              <a:rPr lang="en-GB" sz="1200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br>
              <a:rPr lang="en-GB" sz="1200" dirty="0">
                <a:latin typeface="Verdana" charset="0"/>
                <a:ea typeface="ＭＳ Ｐゴシック" charset="0"/>
                <a:cs typeface="ＭＳ Ｐゴシック" charset="0"/>
              </a:rPr>
            </a:br>
            <a:br>
              <a:rPr lang="en-GB" sz="700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Fuente: Red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Europea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Competencia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«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Recomendación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sobre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poder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reunir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pruebas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digitales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,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incluidos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los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medios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9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forenses</a:t>
            </a:r>
            <a:r>
              <a:rPr lang="en-US" sz="9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» </a:t>
            </a:r>
            <a:r>
              <a:rPr lang="en-US" sz="900" u="sng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  <a:hlinkClick r:id="rId4"/>
              </a:rPr>
              <a:t>http://ec.europa.eu/competition/ecn/ecn_recommendation_09122013_digital_evidence_en.pdf</a:t>
            </a:r>
            <a:endParaRPr lang="en-GB" sz="16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807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E5812696-0863-2A4F-9F7A-54A5ABAC3B36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15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827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I.4. </a:t>
            </a: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 de servicios que ofrece un servicio en el territorio de un Estado Parte</a:t>
            </a:r>
            <a:endParaRPr lang="en-GB" sz="26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Rectangle 10"/>
          <p:cNvSpPr>
            <a:spLocks noChangeArrowheads="1"/>
          </p:cNvSpPr>
          <p:nvPr/>
        </p:nvSpPr>
        <p:spPr bwMode="auto">
          <a:xfrm>
            <a:off x="7938" y="6524625"/>
            <a:ext cx="9136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/>
              <a:t>									     </a:t>
            </a:r>
            <a:r>
              <a:rPr lang="en-US" sz="1600" b="1">
                <a:solidFill>
                  <a:schemeClr val="bg1"/>
                </a:solidFill>
              </a:rPr>
              <a:t> - </a:t>
            </a:r>
            <a:fld id="{E7D587B5-DFFD-CF4C-86B1-708710CF80D2}" type="slidenum">
              <a:rPr lang="en-US" sz="1600" b="1">
                <a:solidFill>
                  <a:schemeClr val="bg1"/>
                </a:solidFill>
              </a:rPr>
              <a:pPr/>
              <a:t>16</a:t>
            </a:fld>
            <a:r>
              <a:rPr lang="en-US" sz="1600" b="1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936750"/>
            <a:ext cx="8229600" cy="3816429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¿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Cuándo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endParaRPr lang="en-GB" sz="1800" dirty="0">
              <a:latin typeface="Verdana"/>
              <a:cs typeface="Verdana"/>
            </a:endParaRPr>
          </a:p>
          <a:p>
            <a:pPr marL="90011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«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»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un Estado?</a:t>
            </a:r>
            <a:endParaRPr lang="en-GB" sz="1800" dirty="0">
              <a:latin typeface="Verdana"/>
              <a:cs typeface="Verdana"/>
            </a:endParaRPr>
          </a:p>
          <a:p>
            <a:pPr marL="900113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«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ofrece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»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un Estado?</a:t>
            </a:r>
            <a:endParaRPr lang="en-GB" sz="1800" dirty="0">
              <a:latin typeface="Verdana"/>
              <a:cs typeface="Verdana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Por lo tanto,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¿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cuándo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somete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una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orden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tipo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orden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coercitivo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?</a:t>
            </a:r>
            <a:r>
              <a:rPr lang="en-GB" sz="1800" dirty="0">
                <a:latin typeface="Verdana"/>
                <a:cs typeface="Verdana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s-E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 se somete a órdenes de presentación nacional para obtener información del abonado </a:t>
            </a:r>
            <a:r>
              <a:rPr lang="es-E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s-E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reducción de presión en el sistema de MLA</a:t>
            </a:r>
            <a:endParaRPr lang="es-ES" sz="1800" dirty="0"/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832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02B87B4B-AB59-6B46-9459-B0DCB89718BE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16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851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I.5.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 «voluntaria» por parte de las entidades del sector privado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Content Placeholder 12"/>
          <p:cNvSpPr>
            <a:spLocks noGrp="1"/>
          </p:cNvSpPr>
          <p:nvPr>
            <p:ph idx="1"/>
          </p:nvPr>
        </p:nvSpPr>
        <p:spPr>
          <a:xfrm>
            <a:off x="457200" y="1384300"/>
            <a:ext cx="8229600" cy="492442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 de 100 000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peticiones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año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por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Europeos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norteamericanos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importantes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.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Mayormente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relación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tráfico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aprox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. 60 %)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deciden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responder o no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peticiones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legales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y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notificar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clientes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Políticas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/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prácticas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cambiantes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del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</a:t>
            </a:r>
            <a:endParaRPr lang="en-GB" sz="1400" dirty="0">
              <a:latin typeface="Verdana" charset="0"/>
              <a:ea typeface="ＭＳ Ｐゴシック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Inquietudes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por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europeos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 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recibe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admisibilidad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algunos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requiere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claro/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estable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85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DA65A3B4-D34A-3344-953F-D0DC9453EC97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17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875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I.5.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 «voluntaria» por parte de las entidades del sector privado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a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509691"/>
              </p:ext>
            </p:extLst>
          </p:nvPr>
        </p:nvGraphicFramePr>
        <p:xfrm>
          <a:off x="395288" y="1341438"/>
          <a:ext cx="8353425" cy="5074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6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3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25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1400" dirty="0">
                        <a:effectLst/>
                        <a:latin typeface="Verdana"/>
                        <a:cs typeface="Verdana"/>
                      </a:endParaRP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Verdana"/>
                          <a:cs typeface="Verdana"/>
                        </a:rPr>
                        <a:t>Solicitudes de </a:t>
                      </a:r>
                      <a:r>
                        <a:rPr lang="en-GB" sz="1400" dirty="0" err="1">
                          <a:effectLst/>
                          <a:latin typeface="Verdana"/>
                          <a:cs typeface="Verdana"/>
                        </a:rPr>
                        <a:t>información</a:t>
                      </a:r>
                      <a:r>
                        <a:rPr lang="en-GB" sz="1400" dirty="0">
                          <a:effectLst/>
                          <a:latin typeface="Verdana"/>
                          <a:cs typeface="Verdana"/>
                        </a:rPr>
                        <a:t> </a:t>
                      </a:r>
                      <a:r>
                        <a:rPr lang="en-GB" sz="1400" dirty="0" err="1">
                          <a:effectLst/>
                          <a:latin typeface="Verdana"/>
                          <a:cs typeface="Verdana"/>
                        </a:rPr>
                        <a:t>enviadas</a:t>
                      </a:r>
                      <a:r>
                        <a:rPr lang="en-GB" sz="1400" dirty="0">
                          <a:effectLst/>
                          <a:latin typeface="Verdana"/>
                          <a:cs typeface="Verdana"/>
                        </a:rPr>
                        <a:t> a Apple, Facebook, Google, Microsoft, Twitter y Yahoo </a:t>
                      </a:r>
                      <a:r>
                        <a:rPr lang="en-GB" sz="1400" dirty="0" err="1">
                          <a:effectLst/>
                          <a:latin typeface="Verdana"/>
                          <a:cs typeface="Verdana"/>
                        </a:rPr>
                        <a:t>en</a:t>
                      </a:r>
                      <a:r>
                        <a:rPr lang="en-GB" sz="1400" dirty="0">
                          <a:effectLst/>
                          <a:latin typeface="Verdana"/>
                          <a:cs typeface="Verdana"/>
                        </a:rPr>
                        <a:t> 2015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00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Estados</a:t>
                      </a: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Parte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b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Recibidas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Divulgación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Austria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   254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  119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47%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Bélgica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1 992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1 453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73%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Canadá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1 157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  884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76%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Francia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27 213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14 746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54%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Alemania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29 092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15 469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53%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Italia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7 847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3 591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46%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Holanda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1 605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1 213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76%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Polonia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2 378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  820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34%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Portugal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3 255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 1 751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54%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España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4 151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  2 092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50%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Reino</a:t>
                      </a: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Unido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29 937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21 075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70%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EE. UU.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  89 350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   70 116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78%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Total sin </a:t>
                      </a: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incluir</a:t>
                      </a: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EE. UU. 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cs typeface="Verdana"/>
                        </a:rPr>
                        <a:t>   138 612 </a:t>
                      </a:r>
                      <a:endParaRPr lang="en-GB" sz="1400" b="1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cs typeface="Verdana"/>
                        </a:rPr>
                        <a:t>    82 529 </a:t>
                      </a:r>
                      <a:endParaRPr lang="en-GB" sz="1400" b="1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Verdana"/>
                          <a:cs typeface="Verdana"/>
                        </a:rPr>
                        <a:t>60%</a:t>
                      </a:r>
                      <a:endParaRPr lang="en-GB" sz="1400" b="1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634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Total </a:t>
                      </a:r>
                      <a:r>
                        <a:rPr lang="en-US" sz="1400" dirty="0" err="1">
                          <a:effectLst/>
                          <a:latin typeface="Verdana"/>
                          <a:cs typeface="Verdana"/>
                        </a:rPr>
                        <a:t>incluido</a:t>
                      </a: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 EE. UU.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>
                    <a:solidFill>
                      <a:srgbClr val="2F61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 227 962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Verdana"/>
                          <a:cs typeface="Verdana"/>
                        </a:rPr>
                        <a:t>  152 644 </a:t>
                      </a:r>
                      <a:endParaRPr lang="en-GB" sz="140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/>
                          <a:cs typeface="Verdana"/>
                        </a:rPr>
                        <a:t>67%</a:t>
                      </a:r>
                      <a:endParaRPr lang="en-GB" sz="1400" dirty="0">
                        <a:effectLst/>
                        <a:latin typeface="Verdana"/>
                        <a:ea typeface="Calibri" panose="020F0502020204030204" pitchFamily="34" charset="0"/>
                        <a:cs typeface="Verdana"/>
                      </a:endParaRPr>
                    </a:p>
                  </a:txBody>
                  <a:tcPr marL="68584" marR="68584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963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A30D53C4-1484-774A-B536-242934A3CEA2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18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899" name="TextBox 7"/>
          <p:cNvSpPr txBox="1">
            <a:spLocks noChangeArrowheads="1"/>
          </p:cNvSpPr>
          <p:nvPr/>
        </p:nvSpPr>
        <p:spPr bwMode="auto">
          <a:xfrm>
            <a:off x="1403350" y="241300"/>
            <a:ext cx="76327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I.6.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Procedimientos de emergencia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Rectangle 10"/>
          <p:cNvSpPr>
            <a:spLocks noChangeArrowheads="1"/>
          </p:cNvSpPr>
          <p:nvPr/>
        </p:nvSpPr>
        <p:spPr bwMode="auto">
          <a:xfrm>
            <a:off x="7938" y="6524625"/>
            <a:ext cx="9136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1"/>
              <a:t>									     </a:t>
            </a:r>
            <a:r>
              <a:rPr lang="en-US" sz="1600" b="1">
                <a:solidFill>
                  <a:schemeClr val="bg1"/>
                </a:solidFill>
              </a:rPr>
              <a:t> - </a:t>
            </a:r>
            <a:fld id="{272D1F03-599D-AF4D-8A02-E74BFF08146B}" type="slidenum">
              <a:rPr lang="en-US" sz="1600" b="1">
                <a:solidFill>
                  <a:schemeClr val="bg1"/>
                </a:solidFill>
              </a:rPr>
              <a:pPr/>
              <a:t>19</a:t>
            </a:fld>
            <a:r>
              <a:rPr lang="en-US" sz="1600" b="1">
                <a:solidFill>
                  <a:schemeClr val="bg1"/>
                </a:solidFill>
              </a:rPr>
              <a:t> -</a:t>
            </a:r>
          </a:p>
        </p:txBody>
      </p:sp>
      <p:sp>
        <p:nvSpPr>
          <p:cNvPr id="80902" name="Content Placeholder 12"/>
          <p:cNvSpPr>
            <a:spLocks noGrp="1"/>
          </p:cNvSpPr>
          <p:nvPr>
            <p:ph idx="1"/>
          </p:nvPr>
        </p:nvSpPr>
        <p:spPr>
          <a:xfrm>
            <a:off x="457200" y="2693988"/>
            <a:ext cx="8229600" cy="1814512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Procedimientos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emergencia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necesarios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obtener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ubicadas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jurisdicciones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extranjeras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través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mutua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directa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0904" name="Rectangle 9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CC5F72AC-E54C-8749-9F98-3665D1DC2CB0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19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Programa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Primera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parte</a:t>
            </a:r>
            <a:endParaRPr lang="en-GB" b="1" dirty="0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La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Convención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Budapest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la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actualidad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.</a:t>
            </a:r>
            <a:endParaRPr lang="en-GB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b="1" dirty="0"/>
              <a:t>Segunda </a:t>
            </a:r>
            <a:r>
              <a:rPr lang="en-GB" b="1" dirty="0" err="1"/>
              <a:t>Parte</a:t>
            </a:r>
            <a:endParaRPr lang="en-GB" b="1" dirty="0"/>
          </a:p>
          <a:p>
            <a:pPr marL="743040" lvl="1" indent="-285480">
              <a:lnSpc>
                <a:spcPct val="15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Acceso a evidencias en la nube</a:t>
            </a:r>
            <a:endParaRPr lang="es-ES" dirty="0"/>
          </a:p>
          <a:p>
            <a:pPr marL="743040" lvl="1" indent="-285480">
              <a:lnSpc>
                <a:spcPct val="15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Identificación de problemas</a:t>
            </a:r>
            <a:endParaRPr lang="es-ES" dirty="0"/>
          </a:p>
          <a:p>
            <a:pPr marL="743040" lvl="1" indent="-285480">
              <a:lnSpc>
                <a:spcPct val="15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Propuesta de soluciones</a:t>
            </a:r>
            <a:endParaRPr lang="es-ES" dirty="0"/>
          </a:p>
          <a:p>
            <a:pPr marL="743040" lvl="1" indent="-285480">
              <a:lnSpc>
                <a:spcPct val="15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El Protocolo Adicional a la Convención de Budapest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2540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23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I.7.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 de datos y otras garantías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Content Placeholder 1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232202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requerimientos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generalmente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cumplen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poderes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obtener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definidos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ley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procesamiento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penal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país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y/o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acuerdos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mutua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(MLA)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s-E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 MLA no siempre es viable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Incremento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'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asimétrico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' de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Agencia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Orden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Público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(LEA) 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Permitido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bajo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condiciones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LEA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Fundamentos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legales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confusos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evaluar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interés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lícito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legítimo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riesgo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ser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responsable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+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Requerimientos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confidencialidad</a:t>
            </a: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requiere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claro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público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privado para una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pública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1927" name="Rectangle 9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46282638-B521-4543-AB97-ACB167278130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20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947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CEG – </a:t>
            </a:r>
            <a:r>
              <a:rPr lang="es-ES" sz="3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Soluciones identificadas</a:t>
            </a:r>
            <a:endParaRPr lang="en-GB" sz="20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895475"/>
            <a:ext cx="8229600" cy="3970318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buNone/>
              <a:defRPr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Cinco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opciones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que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seguir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paralelo</a:t>
            </a:r>
            <a:r>
              <a:rPr lang="en-GB" sz="1800" b="1" dirty="0">
                <a:latin typeface="Verdana"/>
                <a:cs typeface="Verdana"/>
              </a:rPr>
              <a:t>:</a:t>
            </a:r>
          </a:p>
          <a:p>
            <a:pPr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eficiente</a:t>
            </a: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Nota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orientación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</a:t>
            </a: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Normas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internas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órdenes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18)</a:t>
            </a: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: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medidas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prácticas</a:t>
            </a: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endParaRPr lang="en-GB" sz="1800" b="1" dirty="0">
              <a:latin typeface="Verdana"/>
              <a:cs typeface="Verdana"/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Protocolo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</a:t>
            </a:r>
            <a:endParaRPr lang="en-GB" sz="1800" b="1" dirty="0">
              <a:latin typeface="Verdana"/>
              <a:cs typeface="Verdana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2951" name="Rectangle 14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9118E828-FAD9-7D48-9092-E67EEB13D39C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21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3971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S.1.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MLA más eficiente</a:t>
            </a:r>
            <a:endParaRPr lang="en-GB" sz="1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3" name="Content Placeholder 12"/>
          <p:cNvSpPr>
            <a:spLocks noGrp="1"/>
          </p:cNvSpPr>
          <p:nvPr>
            <p:ph idx="1"/>
          </p:nvPr>
        </p:nvSpPr>
        <p:spPr>
          <a:xfrm>
            <a:off x="438943" y="1273115"/>
            <a:ext cx="8229600" cy="5324535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Implementar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medidas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legales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prácticas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Recomendaciones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1 - 15 del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evaluación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T-CY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MLA 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nivel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</a:t>
            </a:r>
            <a:endParaRPr lang="en-GB" sz="2000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Más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recursos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y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capacitación</a:t>
            </a:r>
            <a:endParaRPr lang="en-GB" sz="20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Transmisión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electrónica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peticiones</a:t>
            </a:r>
            <a:endParaRPr lang="en-GB" sz="20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Simplificación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procedimientos</a:t>
            </a:r>
            <a:r>
              <a:rPr lang="en-GB" sz="2000" dirty="0">
                <a:latin typeface="Verdana" charset="0"/>
                <a:ea typeface="ＭＳ Ｐゴシック" charset="0"/>
              </a:rPr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Verdana" charset="0"/>
                <a:ea typeface="ＭＳ Ｐゴシック" charset="0"/>
              </a:rPr>
              <a:t>Etc.</a:t>
            </a: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Los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deben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establecer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procedimientos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emergencia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obtener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sus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sistemas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MLA</a:t>
            </a:r>
            <a:endParaRPr lang="en-GB" sz="2000" dirty="0">
              <a:latin typeface="Verdana" charset="0"/>
              <a:ea typeface="MS PGothic" charset="0"/>
              <a:cs typeface="Verdana" charset="0"/>
            </a:endParaRPr>
          </a:p>
          <a:p>
            <a:pPr algn="just"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Los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Estados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deben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facilitar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la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suscriptor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legislación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(Plena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 de la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Budapest)</a:t>
            </a:r>
            <a:endParaRPr lang="en-GB" sz="2000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397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D1B745BC-1DBC-0F4A-815D-C0BD4E3DE53F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22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4995" name="TextBox 7"/>
          <p:cNvSpPr txBox="1">
            <a:spLocks noChangeArrowheads="1"/>
          </p:cNvSpPr>
          <p:nvPr/>
        </p:nvSpPr>
        <p:spPr bwMode="auto">
          <a:xfrm>
            <a:off x="629902" y="147609"/>
            <a:ext cx="851409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600" dirty="0">
                <a:solidFill>
                  <a:schemeClr val="bg1"/>
                </a:solidFill>
                <a:latin typeface="Verdana" charset="0"/>
                <a:cs typeface="Verdana" charset="0"/>
              </a:rPr>
              <a:t>S.2. </a:t>
            </a: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Nota de orientación sobre el Artículo</a:t>
            </a:r>
            <a:r>
              <a:rPr lang="en-GB" sz="2600" dirty="0">
                <a:solidFill>
                  <a:schemeClr val="bg1"/>
                </a:solidFill>
                <a:latin typeface="Verdana" charset="0"/>
                <a:cs typeface="Verdana" charset="0"/>
              </a:rPr>
              <a:t> 18 </a:t>
            </a:r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774459"/>
            <a:ext cx="8229600" cy="4401205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Nota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orientación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 de la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GB" sz="2000" dirty="0">
                <a:latin typeface="Verdana"/>
                <a:cs typeface="Verdana"/>
              </a:rPr>
              <a:t>:</a:t>
            </a:r>
          </a:p>
          <a:p>
            <a:pPr marL="80962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Órdenes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un Estado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incluso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almacenados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otra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jurisdicción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(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18.1.a)</a:t>
            </a:r>
            <a:endParaRPr lang="en-GB" sz="2000" dirty="0">
              <a:latin typeface="Verdana"/>
              <a:cs typeface="Verdana"/>
            </a:endParaRPr>
          </a:p>
          <a:p>
            <a:pPr marL="809625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Órdenes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nacionales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NO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necesariamente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un Estado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pero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ofreciendo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territorio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Estado </a:t>
            </a:r>
            <a:r>
              <a:rPr lang="en-US" sz="20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Parte</a:t>
            </a:r>
            <a:r>
              <a:rPr lang="en-U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(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18.1.b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)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4999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B805A223-A6AD-6C4F-B17C-019B8AE10AD3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23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019" name="TextBox 7"/>
          <p:cNvSpPr txBox="1">
            <a:spLocks noChangeArrowheads="1"/>
          </p:cNvSpPr>
          <p:nvPr/>
        </p:nvSpPr>
        <p:spPr bwMode="auto">
          <a:xfrm>
            <a:off x="-468560" y="147608"/>
            <a:ext cx="94538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S.3. </a:t>
            </a:r>
            <a:r>
              <a:rPr lang="es-ES" sz="26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Normas internas para órdenes de presentación</a:t>
            </a:r>
            <a:endParaRPr lang="en-GB" sz="26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86021" name="Content Placeholder 12"/>
          <p:cNvSpPr>
            <a:spLocks noGrp="1"/>
          </p:cNvSpPr>
          <p:nvPr>
            <p:ph idx="1"/>
          </p:nvPr>
        </p:nvSpPr>
        <p:spPr>
          <a:xfrm>
            <a:off x="457200" y="2693988"/>
            <a:ext cx="8229600" cy="2092881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Adecuada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Artículo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18 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nivel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nacional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Régimen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menos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riguroso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presentación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(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comparación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tráfico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contenido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)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charset="0"/>
              <a:buChar char="§"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Uso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obtenida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como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procesos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penales</a:t>
            </a: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602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87044967-BDA1-C946-9635-D77A72C44381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24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7043" name="TextBox 7"/>
          <p:cNvSpPr txBox="1">
            <a:spLocks noChangeArrowheads="1"/>
          </p:cNvSpPr>
          <p:nvPr/>
        </p:nvSpPr>
        <p:spPr bwMode="auto">
          <a:xfrm>
            <a:off x="1403350" y="188913"/>
            <a:ext cx="7632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S.4.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 con los proveedores</a:t>
            </a:r>
            <a:endParaRPr lang="en-GB" sz="2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12"/>
          <p:cNvSpPr txBox="1">
            <a:spLocks noGrp="1"/>
          </p:cNvSpPr>
          <p:nvPr>
            <p:ph idx="1"/>
          </p:nvPr>
        </p:nvSpPr>
        <p:spPr>
          <a:xfrm>
            <a:off x="457200" y="1905000"/>
            <a:ext cx="8229600" cy="3816429"/>
          </a:xfrm>
          <a:ln>
            <a:solidFill>
              <a:schemeClr val="accent1"/>
            </a:solidFill>
          </a:ln>
        </p:spPr>
        <p:txBody>
          <a:bodyPr rtlCol="0"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Soluciones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largo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plazo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pendientes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GB" sz="1800" dirty="0">
                <a:latin typeface="Verdana"/>
                <a:cs typeface="Verdana"/>
              </a:rPr>
              <a:t>: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Medidas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prácticas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facilitar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entre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servicios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los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órganos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justicia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penal</a:t>
            </a:r>
            <a:endParaRPr lang="en-GB" sz="1800" b="1" dirty="0">
              <a:latin typeface="Verdana"/>
              <a:cs typeface="Verdana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Enfoque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divulgación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abonado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petición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legal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penales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específicas</a:t>
            </a:r>
            <a:endParaRPr lang="en-GB" sz="1800" dirty="0">
              <a:latin typeface="Verdana"/>
              <a:cs typeface="Verdana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Situaciones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emergencia</a:t>
            </a:r>
            <a:endParaRPr lang="en-GB" sz="1800" dirty="0">
              <a:latin typeface="Verdana"/>
              <a:cs typeface="Verdana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Consideración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intereses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legítimos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requerimientos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endParaRPr lang="en-GB" sz="1800" dirty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7047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B51662E3-81A8-7647-A93B-3462761657BB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25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067" name="TextBox 7"/>
          <p:cNvSpPr txBox="1">
            <a:spLocks noChangeArrowheads="1"/>
          </p:cNvSpPr>
          <p:nvPr/>
        </p:nvSpPr>
        <p:spPr bwMode="auto">
          <a:xfrm>
            <a:off x="1403350" y="44450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S.5.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Protocolo para la Convención de Budapest (1/2)</a:t>
            </a:r>
            <a:endParaRPr lang="en-GB" sz="28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880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9" name="Content Placeholder 12"/>
          <p:cNvSpPr>
            <a:spLocks noGrp="1"/>
          </p:cNvSpPr>
          <p:nvPr>
            <p:ph idx="1"/>
          </p:nvPr>
        </p:nvSpPr>
        <p:spPr>
          <a:xfrm>
            <a:off x="539750" y="1196975"/>
            <a:ext cx="8064500" cy="5740033"/>
          </a:xfrm>
          <a:ln>
            <a:solidFill>
              <a:srgbClr val="2F618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A.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Disposiciones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una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más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eficiente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Órdenes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presentación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internacionales</a:t>
            </a:r>
            <a:r>
              <a:rPr lang="en-GB" sz="1200" dirty="0">
                <a:latin typeface="Verdana" charset="0"/>
                <a:ea typeface="ＭＳ Ｐゴシック" charset="0"/>
              </a:rPr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MLA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simplificada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obtener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información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abonado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Cooperación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directa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entre los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órganos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judiciales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MLA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Investigaciones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conjuntas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y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equipos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conjuntos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investigación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Peticiones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inglés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.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Audiciones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con audio-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vídeo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.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Procedimientos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emergencia</a:t>
            </a:r>
            <a:endParaRPr lang="en-GB" sz="1200" dirty="0">
              <a:latin typeface="Verdana" charset="0"/>
              <a:ea typeface="ＭＳ Ｐゴシック" charset="0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B.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directa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con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proveedores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jurisdicciones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Divulgación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datos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por LEA a un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servicios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extranjero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situaciones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específicas</a:t>
            </a:r>
            <a:endParaRPr lang="en-GB" sz="12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Divulgación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la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información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abonado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por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servicios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LEA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extranjero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bajo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condiciones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y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garantías</a:t>
            </a:r>
            <a:endParaRPr lang="en-GB" sz="12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Conservación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directa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peticiones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los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proveedores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extranjero</a:t>
            </a:r>
            <a:endParaRPr lang="en-GB" sz="12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Admisibilidad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datos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obtenidos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procedimientos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locales</a:t>
            </a:r>
            <a:endParaRPr lang="en-GB" sz="12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Procedimientos</a:t>
            </a:r>
            <a:r>
              <a:rPr lang="en-US" sz="1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2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emergencia</a:t>
            </a:r>
            <a:endParaRPr lang="en-US" sz="12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12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8071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1093B941-060C-D541-81E4-ED65AE44D0C7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26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9091" name="TextBox 7"/>
          <p:cNvSpPr txBox="1">
            <a:spLocks noChangeArrowheads="1"/>
          </p:cNvSpPr>
          <p:nvPr/>
        </p:nvSpPr>
        <p:spPr bwMode="auto">
          <a:xfrm>
            <a:off x="1403350" y="26988"/>
            <a:ext cx="76327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S.5. </a:t>
            </a:r>
            <a:r>
              <a:rPr lang="es-ES" sz="28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Protocolo para la Convención de Budapest</a:t>
            </a:r>
            <a:r>
              <a:rPr lang="en-GB" sz="2800" dirty="0">
                <a:solidFill>
                  <a:schemeClr val="bg1"/>
                </a:solidFill>
                <a:latin typeface="Verdana" charset="0"/>
                <a:cs typeface="Verdana" charset="0"/>
              </a:rPr>
              <a:t> (2/2)</a:t>
            </a:r>
          </a:p>
        </p:txBody>
      </p:sp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3" name="Content Placeholder 12"/>
          <p:cNvSpPr>
            <a:spLocks noGrp="1"/>
          </p:cNvSpPr>
          <p:nvPr>
            <p:ph idx="1"/>
          </p:nvPr>
        </p:nvSpPr>
        <p:spPr>
          <a:xfrm>
            <a:off x="539750" y="1350963"/>
            <a:ext cx="8064500" cy="4016484"/>
          </a:xfrm>
          <a:ln>
            <a:solidFill>
              <a:srgbClr val="2F618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C.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Marco y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garantías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las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prácticas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existentes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transfronterizo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Acceso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datos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transfronterizo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con </a:t>
            </a:r>
            <a:r>
              <a:rPr lang="en-US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credenciales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legalmente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obtenidas</a:t>
            </a:r>
            <a:endParaRPr lang="en-GB" sz="1400" b="1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Acceso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transfronterizo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de </a:t>
            </a:r>
            <a:r>
              <a:rPr lang="en-US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buena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fe</a:t>
            </a:r>
            <a:r>
              <a:rPr lang="en-U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o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circunstancias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urgentes</a:t>
            </a:r>
            <a:endParaRPr lang="en-GB" sz="1400" dirty="0">
              <a:latin typeface="Verdana" charset="0"/>
              <a:ea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El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poder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disponer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como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factor de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conexión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legal</a:t>
            </a:r>
            <a:r>
              <a:rPr lang="en-GB" sz="1400" dirty="0">
                <a:latin typeface="Verdana" charset="0"/>
                <a:ea typeface="ＭＳ Ｐゴシック" charset="0"/>
              </a:rPr>
              <a:t> 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endParaRPr lang="en-GB" sz="1800" dirty="0">
              <a:latin typeface="Verdana" charset="0"/>
              <a:ea typeface="MS PGothic" charset="0"/>
              <a:cs typeface="Verdana" charset="0"/>
            </a:endParaRP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sz="1800" dirty="0">
                <a:latin typeface="Verdana" charset="0"/>
                <a:ea typeface="MS PGothic" charset="0"/>
                <a:cs typeface="Verdana" charset="0"/>
              </a:rPr>
              <a:t>D.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</a:t>
            </a:r>
            <a:endParaRPr lang="en-GB" sz="1800" b="1" dirty="0">
              <a:latin typeface="Verdana" charset="0"/>
              <a:ea typeface="MS PGothic" charset="0"/>
              <a:cs typeface="Verdana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Requerimientos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transferencia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transfronteriza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por LEA a un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servicios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extranjero</a:t>
            </a:r>
            <a:endParaRPr lang="en-GB" sz="1400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Requerimientos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para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transferencia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transfronteriza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por un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proveedor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de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servicios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a LEA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en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 el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ＭＳ Ｐゴシック"/>
              </a:rPr>
              <a:t>extranjero</a:t>
            </a:r>
            <a:endParaRPr lang="en-GB" sz="14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9095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E5A3EFE0-AF9A-3D42-8245-78E52D6DD6A1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27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sp>
        <p:nvSpPr>
          <p:cNvPr id="89096" name="Rectangle 1"/>
          <p:cNvSpPr>
            <a:spLocks noChangeArrowheads="1"/>
          </p:cNvSpPr>
          <p:nvPr/>
        </p:nvSpPr>
        <p:spPr bwMode="auto">
          <a:xfrm>
            <a:off x="539750" y="5373216"/>
            <a:ext cx="8064500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Arial Narrow" charset="0"/>
              <a:buChar char="►"/>
            </a:pPr>
            <a:r>
              <a:rPr lang="es-E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Primera reunión del Grupo de trabajo del proyecto del protocolo en Septiembre 2017</a:t>
            </a:r>
            <a:endParaRPr lang="en-GB" sz="1600" b="1" dirty="0">
              <a:latin typeface="Verdana" charset="0"/>
              <a:cs typeface="Verdana" charset="0"/>
            </a:endParaRPr>
          </a:p>
          <a:p>
            <a:pPr marL="342900" indent="-342900">
              <a:spcAft>
                <a:spcPts val="600"/>
              </a:spcAft>
              <a:buFont typeface="Arial Narrow" charset="0"/>
              <a:buChar char="►"/>
            </a:pPr>
            <a:r>
              <a:rPr lang="es-ES" sz="1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Negociación a concluirse en diciembre 2019</a:t>
            </a:r>
            <a:endParaRPr lang="en-GB" sz="1600" b="1" dirty="0">
              <a:latin typeface="Verdana" charset="0"/>
              <a:cs typeface="Verdana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5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MS PGothic"/>
              </a:rPr>
              <a:t>Preguntas</a:t>
            </a:r>
            <a:endParaRPr lang="en-GB" sz="5400" b="1" dirty="0"/>
          </a:p>
        </p:txBody>
      </p:sp>
    </p:spTree>
    <p:extLst>
      <p:ext uri="{BB962C8B-B14F-4D97-AF65-F5344CB8AC3E}">
        <p14:creationId xmlns:p14="http://schemas.microsoft.com/office/powerpoint/2010/main" val="1222577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512512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Al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término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esta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sesión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,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los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participantes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serán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capaces</a:t>
            </a:r>
            <a:r>
              <a:rPr lang="en-US" sz="2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</a:t>
            </a:r>
            <a:r>
              <a:rPr lang="en-US" sz="2800" dirty="0"/>
              <a:t>:</a:t>
            </a:r>
          </a:p>
          <a:p>
            <a:pPr lvl="0"/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Proporcionar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información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actualizada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sobre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el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alcance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la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Convención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Budapest</a:t>
            </a:r>
            <a:endParaRPr lang="it-IT" sz="2600" dirty="0"/>
          </a:p>
          <a:p>
            <a:pPr lvl="0"/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Registrar los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principales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problemas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que se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encuentran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al acceder a las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pruebas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electrónicas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la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nube</a:t>
            </a:r>
            <a:endParaRPr lang="it-IT" sz="2600" dirty="0"/>
          </a:p>
          <a:p>
            <a:pPr lvl="0"/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Explicar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qué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soluciones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se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están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buscando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actualmente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en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el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contexto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la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legislación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</a:t>
            </a:r>
            <a:r>
              <a:rPr lang="en-US" sz="26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internacional</a:t>
            </a: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Objetivos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 de la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MS PGothic"/>
              </a:rPr>
              <a:t>sesión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9584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Falta de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uniformidad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tratamiento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entre los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órganos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justicia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penal.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Legislación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sobre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existente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sólo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algunos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países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marco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legislativo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heterogéneo</a:t>
            </a:r>
            <a:endParaRPr lang="en-US" b="1" dirty="0">
              <a:latin typeface="Verdana"/>
              <a:cs typeface="Verdana"/>
            </a:endParaRP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Definición de los delitos cibernéticos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Doble incriminación</a:t>
            </a:r>
            <a:endParaRPr lang="en-US" b="1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Cómo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hacer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frente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a los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nuevos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paradigmas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tecnológicos</a:t>
            </a:r>
            <a:endParaRPr lang="en-US" b="1" dirty="0">
              <a:latin typeface="Verdana"/>
              <a:cs typeface="Verdana"/>
            </a:endParaRP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Informática en la nube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Darknet</a:t>
            </a: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(red oscura) y monedas virtuales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Internet de las cosas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endParaRPr lang="en-US" b="1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Estadísticas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fiables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no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totalmente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disponibles</a:t>
            </a:r>
            <a:endParaRPr lang="en-US" dirty="0">
              <a:latin typeface="Verdana"/>
              <a:cs typeface="Verdana"/>
            </a:endParaRP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Casos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denunciados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investigados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procesados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adjudicados</a:t>
            </a:r>
            <a:endParaRPr lang="en-U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Número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tipos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electrónicas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extraídas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dispositivos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analizados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403350" y="-27384"/>
            <a:ext cx="7632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 </a:t>
            </a:r>
            <a:r>
              <a:rPr lang="es-E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 delito cibernético como asunto del sistema de justicia penal – Principales desafíos</a:t>
            </a:r>
            <a:endParaRPr lang="en-GB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4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028647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Las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unidades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investigación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los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generalmente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carecen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personal y no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están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adecuadamente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capacitados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/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calificados</a:t>
            </a:r>
            <a:endParaRPr lang="en-US" b="1" dirty="0">
              <a:latin typeface="Verdana"/>
              <a:cs typeface="Verdana"/>
            </a:endParaRP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Uso de VPN/Tunelización y proxy/Uso de redes oscuras y monedas virtuales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Entendimiento del Modus Operandi/Evidencias a recopilar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Investigación de las posibles formas de delincuencia organizada frente a un solo delincuente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Capacidades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técnicas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limitadas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respaldar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una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investigación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exitosa</a:t>
            </a:r>
            <a:endParaRPr lang="en-US" dirty="0">
              <a:latin typeface="Verdana"/>
              <a:cs typeface="Verdana"/>
            </a:endParaRP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Datos/laboratorios móviles para análisis forenses desactualizados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Análisis forenses de malware y capacidades de ingeniería inversa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Colaboración con los proveedores locales que proporcionan servicios de comunicaciones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defRPr/>
            </a:pP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</a:t>
            </a:r>
            <a:r>
              <a:rPr lang="en-U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internacional</a:t>
            </a:r>
            <a:r>
              <a:rPr lang="en-US" b="1" dirty="0">
                <a:latin typeface="Verdana"/>
                <a:cs typeface="Verdana"/>
              </a:rPr>
              <a:t> </a:t>
            </a:r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Entre policías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 judicial internacional</a:t>
            </a:r>
            <a:endParaRPr lang="es-ES" dirty="0"/>
          </a:p>
          <a:p>
            <a:pPr marL="743040" lvl="1" indent="-285480">
              <a:lnSpc>
                <a:spcPct val="120000"/>
              </a:lnSpc>
              <a:buFont typeface="Arial"/>
              <a:buChar char="–"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Interacciones con grandes proveedores de servicios internacionales (redes sociales, etc.)</a:t>
            </a:r>
            <a:endParaRPr lang="en-US" dirty="0">
              <a:latin typeface="Verdana"/>
              <a:cs typeface="Verdana"/>
            </a:endParaRPr>
          </a:p>
          <a:p>
            <a:pPr lvl="1">
              <a:lnSpc>
                <a:spcPct val="120000"/>
              </a:lnSpc>
              <a:defRPr/>
            </a:pPr>
            <a:endParaRPr lang="en-US" dirty="0">
              <a:latin typeface="Verdana"/>
              <a:cs typeface="Verdana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1403350" y="-27384"/>
            <a:ext cx="76327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n-GB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 </a:t>
            </a:r>
            <a:r>
              <a:rPr lang="es-E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 delito cibernético como asunto del sistema de justicia penal – Principales desafíos</a:t>
            </a:r>
            <a:endParaRPr lang="en-GB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5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4690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5" name="TextBox 15"/>
          <p:cNvSpPr txBox="1">
            <a:spLocks noChangeArrowheads="1"/>
          </p:cNvSpPr>
          <p:nvPr/>
        </p:nvSpPr>
        <p:spPr bwMode="auto">
          <a:xfrm>
            <a:off x="1258888" y="44624"/>
            <a:ext cx="77771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s-ES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 sobre los Delitos Cibernéticos del Consejo de Europa – La Convención de Budapest</a:t>
            </a:r>
            <a:endParaRPr lang="en-GB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23528" y="1268760"/>
            <a:ext cx="8435280" cy="5112568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Abierta a la firma en noviembre de 2001 en Budapest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Aplicada por el Comité de la Convención sobre los Delitos Cibernéticos (T-CY)</a:t>
            </a:r>
            <a:r>
              <a:rPr lang="en-US" dirty="0">
                <a:latin typeface="Verdana"/>
                <a:cs typeface="Verdana"/>
              </a:rPr>
              <a:t> 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Abierta a la adhesión de todos los Estados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 la fecha, el único </a:t>
            </a:r>
            <a:r>
              <a:rPr lang="es-ES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Tratado internacional sobre el delito cibernético y las evidencias electrónicas</a:t>
            </a:r>
            <a:endParaRPr lang="en-US" b="1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Ofrece definiciones independientes a la tecnología de alto nivel sobre los delitos cibernéticos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Establece procedimientos estándares para la investigación y procesamiento a nivel nacional, e impone obligaciones relevantes a las partes involucradas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Determina las disposiciones procesales para la cooperación internacional, entre policías y el sistema judicial</a:t>
            </a:r>
            <a:endParaRPr lang="en-US" dirty="0">
              <a:latin typeface="Verdana"/>
              <a:cs typeface="Verdana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s-E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Las notas de orientación son publicadas por el grupo T-CY para interpretar las disposiciones de BC considerando las nuevas amenazas y los nuevos paradigmas tecnológicos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6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236441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357313" y="130175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s-ES" sz="3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Alcance de la Convención de Budapest</a:t>
            </a:r>
            <a:endParaRPr lang="en-GB" sz="20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3254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7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grpSp>
        <p:nvGrpSpPr>
          <p:cNvPr id="53255" name="Group 13"/>
          <p:cNvGrpSpPr>
            <a:grpSpLocks/>
          </p:cNvGrpSpPr>
          <p:nvPr/>
        </p:nvGrpSpPr>
        <p:grpSpPr bwMode="auto">
          <a:xfrm>
            <a:off x="395288" y="1184275"/>
            <a:ext cx="8424862" cy="3757613"/>
            <a:chOff x="-30650" y="0"/>
            <a:chExt cx="9372924" cy="4653136"/>
          </a:xfrm>
        </p:grpSpPr>
        <p:pic>
          <p:nvPicPr>
            <p:cNvPr id="53275" name="Picture 14" descr="C:\Users\alexander\Documents\as maps\large-size-blank-world-map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0650" y="0"/>
              <a:ext cx="9372924" cy="4653136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6" name="Oval 15"/>
            <p:cNvSpPr/>
            <p:nvPr/>
          </p:nvSpPr>
          <p:spPr>
            <a:xfrm>
              <a:off x="3741833" y="126206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563452" y="1299419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386016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4087997" y="1171639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43599" y="837446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420395" y="54846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923745" y="908217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895487" y="94556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4042077" y="9082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3996158" y="1057620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4619606" y="101633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004625" y="1267965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859801" y="119719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932214" y="124437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4428862" y="110086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497742" y="1059587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4421798" y="1195229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349386" y="1224717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4211627" y="1136254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4148046" y="1093005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4314063" y="1144117"/>
              <a:ext cx="72411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4125086" y="1051723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4276974" y="992748"/>
              <a:ext cx="72412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276974" y="1053688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268144" y="1189332"/>
              <a:ext cx="72411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4308764" y="1244375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020884" y="621204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4386475" y="613341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4391774" y="6998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4388242" y="760779"/>
              <a:ext cx="70646" cy="72735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4342322" y="780438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4020884" y="770608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4254015" y="872831"/>
              <a:ext cx="70646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163941" y="957363"/>
              <a:ext cx="72412" cy="70770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4148046" y="648726"/>
              <a:ext cx="72411" cy="72737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600541" y="87086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658461" y="1317111"/>
              <a:ext cx="70646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115577" y="1317111"/>
              <a:ext cx="72412" cy="70770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1763752" y="1989427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7452500" y="1413437"/>
              <a:ext cx="72412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480759" y="3357649"/>
              <a:ext cx="70646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4428862" y="3501156"/>
              <a:ext cx="70646" cy="72735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260400" y="796164"/>
              <a:ext cx="70646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3932576" y="980953"/>
              <a:ext cx="72411" cy="72735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4359983" y="1317111"/>
              <a:ext cx="72411" cy="70770"/>
            </a:xfrm>
            <a:prstGeom prst="ellipse">
              <a:avLst/>
            </a:prstGeom>
            <a:solidFill>
              <a:srgbClr val="6699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970753" y="1952076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1475870" y="2290200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1339878" y="2254815"/>
              <a:ext cx="72411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2051633" y="3788168"/>
              <a:ext cx="72412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1836163" y="3829450"/>
              <a:ext cx="72412" cy="72737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3563452" y="1556943"/>
              <a:ext cx="72412" cy="72737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3275571" y="2132933"/>
              <a:ext cx="72411" cy="72735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164619" y="2097548"/>
              <a:ext cx="72411" cy="70770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1982754" y="2058232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912108" y="1987461"/>
              <a:ext cx="70646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979222" y="2014983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5940681" y="1843955"/>
              <a:ext cx="70646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1982754" y="2138830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1551815" y="202284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5652800" y="1627713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7019796" y="2419946"/>
              <a:ext cx="72411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124045" y="3345854"/>
              <a:ext cx="72411" cy="70770"/>
            </a:xfrm>
            <a:prstGeom prst="ellipse">
              <a:avLst/>
            </a:prstGeom>
            <a:solidFill>
              <a:srgbClr val="99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6731914" y="2708923"/>
              <a:ext cx="72412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4425330" y="3282947"/>
              <a:ext cx="72412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6083739" y="2341312"/>
              <a:ext cx="72411" cy="72735"/>
            </a:xfrm>
            <a:prstGeom prst="ellipse">
              <a:avLst/>
            </a:prstGeom>
            <a:solidFill>
              <a:srgbClr val="000099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6588857" y="2130967"/>
              <a:ext cx="70646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>
              <a:off x="6696591" y="2482852"/>
              <a:ext cx="72412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6659502" y="2394389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3729469" y="2321654"/>
              <a:ext cx="70646" cy="72735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316145" y="3919878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4084465" y="244746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3948471" y="2087719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3842503" y="1594294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6625945" y="1963871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1703703" y="196387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8173087" y="2744308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580751" y="1698483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1260400" y="214669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1346942" y="2166352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267102" y="3644661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6371620" y="1089074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3588178" y="2341312"/>
              <a:ext cx="72412" cy="70770"/>
            </a:xfrm>
            <a:prstGeom prst="ellipse">
              <a:avLst/>
            </a:prstGeom>
            <a:solidFill>
              <a:srgbClr val="339933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6094336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5239523" y="1800706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967537" y="152942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8243733" y="286225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8388556" y="2925165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4693784" y="2555588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4" name="Oval 103"/>
            <p:cNvSpPr/>
            <p:nvPr/>
          </p:nvSpPr>
          <p:spPr>
            <a:xfrm>
              <a:off x="3397434" y="2231225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8280822" y="274430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6" name="Oval 105"/>
            <p:cNvSpPr/>
            <p:nvPr/>
          </p:nvSpPr>
          <p:spPr>
            <a:xfrm>
              <a:off x="4199264" y="3273119"/>
              <a:ext cx="70646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7" name="Oval 106"/>
            <p:cNvSpPr/>
            <p:nvPr/>
          </p:nvSpPr>
          <p:spPr>
            <a:xfrm>
              <a:off x="7878141" y="279148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8" name="Oval 107"/>
            <p:cNvSpPr/>
            <p:nvPr/>
          </p:nvSpPr>
          <p:spPr>
            <a:xfrm>
              <a:off x="6809624" y="210148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09" name="Oval 108"/>
            <p:cNvSpPr/>
            <p:nvPr/>
          </p:nvSpPr>
          <p:spPr>
            <a:xfrm>
              <a:off x="4838608" y="2590973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0" name="Oval 109"/>
            <p:cNvSpPr/>
            <p:nvPr/>
          </p:nvSpPr>
          <p:spPr>
            <a:xfrm>
              <a:off x="7812794" y="2172250"/>
              <a:ext cx="72412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1" name="Oval 110"/>
            <p:cNvSpPr/>
            <p:nvPr/>
          </p:nvSpPr>
          <p:spPr>
            <a:xfrm>
              <a:off x="4211627" y="1663098"/>
              <a:ext cx="72411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4766196" y="1492071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3" name="Oval 112"/>
            <p:cNvSpPr/>
            <p:nvPr/>
          </p:nvSpPr>
          <p:spPr>
            <a:xfrm>
              <a:off x="5940681" y="2465159"/>
              <a:ext cx="70646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4" name="Oval 113"/>
            <p:cNvSpPr/>
            <p:nvPr/>
          </p:nvSpPr>
          <p:spPr>
            <a:xfrm>
              <a:off x="7380089" y="2852430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4766196" y="1440959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6" name="Oval 115"/>
            <p:cNvSpPr/>
            <p:nvPr/>
          </p:nvSpPr>
          <p:spPr>
            <a:xfrm>
              <a:off x="9107377" y="3033287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7" name="Oval 116"/>
            <p:cNvSpPr/>
            <p:nvPr/>
          </p:nvSpPr>
          <p:spPr>
            <a:xfrm>
              <a:off x="3805414" y="2317722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3959068" y="2296097"/>
              <a:ext cx="72412" cy="72737"/>
            </a:xfrm>
            <a:prstGeom prst="ellipse">
              <a:avLst/>
            </a:prstGeom>
            <a:solidFill>
              <a:srgbClr val="339933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19" name="Oval 118"/>
            <p:cNvSpPr/>
            <p:nvPr/>
          </p:nvSpPr>
          <p:spPr>
            <a:xfrm>
              <a:off x="1548282" y="2781659"/>
              <a:ext cx="70646" cy="70770"/>
            </a:xfrm>
            <a:prstGeom prst="ellipse">
              <a:avLst/>
            </a:prstGeom>
            <a:solidFill>
              <a:srgbClr val="CC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0" name="Oval 119"/>
            <p:cNvSpPr/>
            <p:nvPr/>
          </p:nvSpPr>
          <p:spPr>
            <a:xfrm>
              <a:off x="5274846" y="1521558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1276296" y="2073958"/>
              <a:ext cx="72411" cy="70770"/>
            </a:xfrm>
            <a:prstGeom prst="ellipse">
              <a:avLst/>
            </a:prstGeom>
            <a:solidFill>
              <a:srgbClr val="0000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2" name="Oval 121"/>
            <p:cNvSpPr/>
            <p:nvPr/>
          </p:nvSpPr>
          <p:spPr>
            <a:xfrm>
              <a:off x="4464185" y="884626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3" name="Oval 122"/>
            <p:cNvSpPr/>
            <p:nvPr/>
          </p:nvSpPr>
          <p:spPr>
            <a:xfrm>
              <a:off x="6588857" y="1529421"/>
              <a:ext cx="72411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2411926" y="2997902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4591347" y="3237734"/>
              <a:ext cx="72412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717107" y="2184045"/>
              <a:ext cx="70646" cy="70770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4015585" y="1446856"/>
              <a:ext cx="72412" cy="72737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3907850" y="2561486"/>
              <a:ext cx="72411" cy="72735"/>
            </a:xfrm>
            <a:prstGeom prst="ellipse">
              <a:avLst/>
            </a:prstGeom>
            <a:solidFill>
              <a:srgbClr val="FFFF0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29" name="Oval 128"/>
            <p:cNvSpPr/>
            <p:nvPr/>
          </p:nvSpPr>
          <p:spPr>
            <a:xfrm>
              <a:off x="7199942" y="1413437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0" name="Oval 129"/>
            <p:cNvSpPr/>
            <p:nvPr/>
          </p:nvSpPr>
          <p:spPr>
            <a:xfrm>
              <a:off x="8748850" y="3172860"/>
              <a:ext cx="72412" cy="70770"/>
            </a:xfrm>
            <a:prstGeom prst="ellipse">
              <a:avLst/>
            </a:prstGeom>
            <a:solidFill>
              <a:srgbClr val="6666FF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1" name="Oval 130"/>
            <p:cNvSpPr/>
            <p:nvPr/>
          </p:nvSpPr>
          <p:spPr>
            <a:xfrm>
              <a:off x="4218692" y="1444891"/>
              <a:ext cx="72411" cy="70770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651396" y="1458651"/>
              <a:ext cx="72412" cy="72737"/>
            </a:xfrm>
            <a:prstGeom prst="ellipse">
              <a:avLst/>
            </a:prstGeom>
            <a:solidFill>
              <a:srgbClr val="0000CC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3943173" y="1167707"/>
              <a:ext cx="72411" cy="72737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  <p:sp>
          <p:nvSpPr>
            <p:cNvPr id="134" name="Oval 133"/>
            <p:cNvSpPr/>
            <p:nvPr/>
          </p:nvSpPr>
          <p:spPr>
            <a:xfrm>
              <a:off x="3805414" y="1193263"/>
              <a:ext cx="72411" cy="70770"/>
            </a:xfrm>
            <a:prstGeom prst="ellipse">
              <a:avLst/>
            </a:prstGeom>
            <a:solidFill>
              <a:srgbClr val="00B050"/>
            </a:solidFill>
            <a:ln w="31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100">
                <a:latin typeface="Verdana"/>
                <a:cs typeface="Verdana"/>
              </a:endParaRPr>
            </a:p>
          </p:txBody>
        </p:sp>
      </p:grpSp>
      <p:sp>
        <p:nvSpPr>
          <p:cNvPr id="53256" name="TextBox 134"/>
          <p:cNvSpPr txBox="1">
            <a:spLocks noChangeArrowheads="1"/>
          </p:cNvSpPr>
          <p:nvPr/>
        </p:nvSpPr>
        <p:spPr bwMode="auto">
          <a:xfrm>
            <a:off x="179388" y="5067300"/>
            <a:ext cx="27590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 de Budapest</a:t>
            </a:r>
            <a:endParaRPr lang="es-ES" sz="1400" dirty="0"/>
          </a:p>
          <a:p>
            <a:pPr>
              <a:lnSpc>
                <a:spcPct val="100000"/>
              </a:lnSpc>
            </a:pPr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Ratificaron/ingresaron</a:t>
            </a:r>
            <a:r>
              <a:rPr lang="en-GB" sz="1400" b="1" dirty="0">
                <a:latin typeface="Verdana" charset="0"/>
                <a:cs typeface="Verdana" charset="0"/>
              </a:rPr>
              <a:t>: 56</a:t>
            </a:r>
          </a:p>
        </p:txBody>
      </p:sp>
      <p:sp>
        <p:nvSpPr>
          <p:cNvPr id="53257" name="TextBox 135"/>
          <p:cNvSpPr txBox="1">
            <a:spLocks noChangeArrowheads="1"/>
          </p:cNvSpPr>
          <p:nvPr/>
        </p:nvSpPr>
        <p:spPr bwMode="auto">
          <a:xfrm>
            <a:off x="179388" y="5641975"/>
            <a:ext cx="2759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Firmaron</a:t>
            </a:r>
            <a:r>
              <a:rPr lang="en-GB" sz="1400" b="1" dirty="0">
                <a:latin typeface="Verdana" charset="0"/>
                <a:cs typeface="Verdana" charset="0"/>
              </a:rPr>
              <a:t>: 4</a:t>
            </a:r>
          </a:p>
        </p:txBody>
      </p:sp>
      <p:sp>
        <p:nvSpPr>
          <p:cNvPr id="53258" name="TextBox 136"/>
          <p:cNvSpPr txBox="1">
            <a:spLocks noChangeArrowheads="1"/>
          </p:cNvSpPr>
          <p:nvPr/>
        </p:nvSpPr>
        <p:spPr bwMode="auto">
          <a:xfrm>
            <a:off x="179388" y="5978525"/>
            <a:ext cx="2759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Invitados a ingresar</a:t>
            </a:r>
            <a:r>
              <a:rPr lang="en-GB" sz="1400" b="1" dirty="0">
                <a:latin typeface="Verdana" charset="0"/>
                <a:cs typeface="Verdana" charset="0"/>
              </a:rPr>
              <a:t>:  11</a:t>
            </a:r>
          </a:p>
          <a:p>
            <a:r>
              <a:rPr lang="en-GB" sz="1400" b="1" dirty="0">
                <a:latin typeface="Verdana" charset="0"/>
                <a:cs typeface="Verdana" charset="0"/>
              </a:rPr>
              <a:t>= 71</a:t>
            </a:r>
          </a:p>
        </p:txBody>
      </p:sp>
      <p:sp>
        <p:nvSpPr>
          <p:cNvPr id="53259" name="TextBox 137"/>
          <p:cNvSpPr txBox="1">
            <a:spLocks noChangeArrowheads="1"/>
          </p:cNvSpPr>
          <p:nvPr/>
        </p:nvSpPr>
        <p:spPr bwMode="auto">
          <a:xfrm>
            <a:off x="3795713" y="5210175"/>
            <a:ext cx="49815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Otros Estados con leyes/proyectos de ley en gran parte de acuerdo con la Convención de Budapest</a:t>
            </a:r>
            <a:r>
              <a:rPr lang="en-GB" sz="1400" b="1" dirty="0">
                <a:latin typeface="Verdana" charset="0"/>
                <a:cs typeface="Verdana" charset="0"/>
              </a:rPr>
              <a:t> = 25</a:t>
            </a:r>
          </a:p>
        </p:txBody>
      </p:sp>
      <p:sp>
        <p:nvSpPr>
          <p:cNvPr id="139" name="Oval 138"/>
          <p:cNvSpPr/>
          <p:nvPr/>
        </p:nvSpPr>
        <p:spPr>
          <a:xfrm>
            <a:off x="2843213" y="5589588"/>
            <a:ext cx="360362" cy="360362"/>
          </a:xfrm>
          <a:prstGeom prst="ellipse">
            <a:avLst/>
          </a:prstGeom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2843213" y="5135563"/>
            <a:ext cx="360362" cy="381000"/>
          </a:xfrm>
          <a:prstGeom prst="ellipse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2843213" y="6021388"/>
            <a:ext cx="366712" cy="360362"/>
          </a:xfrm>
          <a:prstGeom prst="ellipse">
            <a:avLst/>
          </a:prstGeom>
          <a:solidFill>
            <a:srgbClr val="9933FF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8388350" y="5318125"/>
            <a:ext cx="354013" cy="384175"/>
          </a:xfrm>
          <a:prstGeom prst="ellipse">
            <a:avLst/>
          </a:prstGeom>
          <a:solidFill>
            <a:srgbClr val="00B05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53264" name="TextBox 142"/>
          <p:cNvSpPr txBox="1">
            <a:spLocks noChangeArrowheads="1"/>
          </p:cNvSpPr>
          <p:nvPr/>
        </p:nvSpPr>
        <p:spPr bwMode="auto">
          <a:xfrm>
            <a:off x="3832225" y="5805488"/>
            <a:ext cx="4981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Otros Estados basándose en la Convención </a:t>
            </a:r>
            <a:endParaRPr lang="es-ES" sz="1400" dirty="0"/>
          </a:p>
          <a:p>
            <a:pPr>
              <a:lnSpc>
                <a:spcPct val="100000"/>
              </a:lnSpc>
            </a:pPr>
            <a:r>
              <a:rPr lang="es-ES" sz="1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 Budapest para la legislación</a:t>
            </a:r>
            <a:r>
              <a:rPr lang="en-GB" sz="1400" b="1" dirty="0">
                <a:latin typeface="Verdana" charset="0"/>
                <a:cs typeface="Verdana" charset="0"/>
              </a:rPr>
              <a:t> = +45</a:t>
            </a:r>
          </a:p>
        </p:txBody>
      </p:sp>
      <p:sp>
        <p:nvSpPr>
          <p:cNvPr id="53265" name="TextBox 143"/>
          <p:cNvSpPr txBox="1">
            <a:spLocks noChangeArrowheads="1"/>
          </p:cNvSpPr>
          <p:nvPr/>
        </p:nvSpPr>
        <p:spPr bwMode="auto">
          <a:xfrm>
            <a:off x="323850" y="3625850"/>
            <a:ext cx="21955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n-GB" sz="4800" b="1" dirty="0">
                <a:latin typeface="Verdana" charset="0"/>
                <a:cs typeface="Verdana" charset="0"/>
              </a:rPr>
              <a:t>130</a:t>
            </a:r>
            <a:r>
              <a:rPr lang="en-GB" sz="4000" b="1" dirty="0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145" name="Oval 144"/>
          <p:cNvSpPr/>
          <p:nvPr/>
        </p:nvSpPr>
        <p:spPr>
          <a:xfrm>
            <a:off x="8388350" y="5886450"/>
            <a:ext cx="354013" cy="358775"/>
          </a:xfrm>
          <a:prstGeom prst="ellipse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1901825" y="2868613"/>
            <a:ext cx="65088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5235575" y="3492500"/>
            <a:ext cx="63500" cy="57150"/>
          </a:xfrm>
          <a:prstGeom prst="ellipse">
            <a:avLst/>
          </a:prstGeom>
          <a:solidFill>
            <a:srgbClr val="000099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4070350" y="1719263"/>
            <a:ext cx="63500" cy="57150"/>
          </a:xfrm>
          <a:prstGeom prst="ellipse">
            <a:avLst/>
          </a:prstGeom>
          <a:solidFill>
            <a:srgbClr val="0000CC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4675188" y="2044700"/>
            <a:ext cx="63500" cy="57150"/>
          </a:xfrm>
          <a:prstGeom prst="ellipse">
            <a:avLst/>
          </a:prstGeom>
          <a:solidFill>
            <a:srgbClr val="9966FF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4676775" y="3092450"/>
            <a:ext cx="65088" cy="57150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1" name="Oval 150"/>
          <p:cNvSpPr/>
          <p:nvPr/>
        </p:nvSpPr>
        <p:spPr>
          <a:xfrm>
            <a:off x="6465888" y="2635250"/>
            <a:ext cx="65087" cy="57150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2" name="Oval 151"/>
          <p:cNvSpPr/>
          <p:nvPr/>
        </p:nvSpPr>
        <p:spPr>
          <a:xfrm>
            <a:off x="3498850" y="2420938"/>
            <a:ext cx="65088" cy="58737"/>
          </a:xfrm>
          <a:prstGeom prst="ellipse">
            <a:avLst/>
          </a:prstGeom>
          <a:solidFill>
            <a:srgbClr val="00B05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  <p:sp>
        <p:nvSpPr>
          <p:cNvPr id="153" name="Oval 152"/>
          <p:cNvSpPr/>
          <p:nvPr/>
        </p:nvSpPr>
        <p:spPr>
          <a:xfrm>
            <a:off x="5435600" y="2074863"/>
            <a:ext cx="65088" cy="58737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10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8796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485" name="TextBox 15"/>
          <p:cNvSpPr txBox="1">
            <a:spLocks noChangeArrowheads="1"/>
          </p:cNvSpPr>
          <p:nvPr/>
        </p:nvSpPr>
        <p:spPr bwMode="auto">
          <a:xfrm>
            <a:off x="1258888" y="179388"/>
            <a:ext cx="77771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s-ES" sz="3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 de Budapest: alcance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19" name="Textfeld 12"/>
          <p:cNvSpPr txBox="1"/>
          <p:nvPr/>
        </p:nvSpPr>
        <p:spPr>
          <a:xfrm>
            <a:off x="179388" y="1504950"/>
            <a:ext cx="2786062" cy="415498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Conducta delictiva</a:t>
            </a:r>
            <a:endParaRPr lang="en-GB" sz="2000" b="1" dirty="0">
              <a:latin typeface="Verdana"/>
              <a:cs typeface="Verdana"/>
            </a:endParaRPr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Acceso ilegal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Intercepción ilegal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Obstrucción de datos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Obstrucción de sistemas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Mal uso de dispositivos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Fraude y falsificaciones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Pornografía infantil</a:t>
            </a:r>
            <a:endParaRPr lang="es-ES" sz="1600" dirty="0"/>
          </a:p>
          <a:p>
            <a:pPr marL="343080" indent="-342720">
              <a:lnSpc>
                <a:spcPct val="100000"/>
              </a:lnSpc>
              <a:buFont typeface="Wingdings" charset="2"/>
              <a:buChar char=""/>
            </a:pPr>
            <a:r>
              <a:rPr lang="es-E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Delitos contra los derechos de la propiedad intelectual (IPR)</a:t>
            </a:r>
            <a:endParaRPr lang="de-DE" sz="1600" dirty="0">
              <a:latin typeface="Verdana"/>
              <a:cs typeface="Verdana"/>
            </a:endParaRPr>
          </a:p>
        </p:txBody>
      </p:sp>
      <p:sp>
        <p:nvSpPr>
          <p:cNvPr id="21" name="Textfeld 4"/>
          <p:cNvSpPr txBox="1"/>
          <p:nvPr/>
        </p:nvSpPr>
        <p:spPr>
          <a:xfrm>
            <a:off x="6394450" y="1457325"/>
            <a:ext cx="2571750" cy="501675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Cooperación internacional</a:t>
            </a:r>
            <a:endParaRPr lang="en-GB" sz="2000" b="1" dirty="0">
              <a:latin typeface="Verdana"/>
              <a:cs typeface="Verdana"/>
            </a:endParaRPr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Extradición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Asistencia legal mutua (MLA)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Información espontánea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Rápida conservación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MLA para acceder a datos informáticos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MLA para intercepción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Puntos de contacto 24/7</a:t>
            </a:r>
            <a:endParaRPr lang="en-GB" sz="2000" dirty="0">
              <a:latin typeface="Verdana"/>
              <a:cs typeface="Verdana"/>
            </a:endParaRPr>
          </a:p>
        </p:txBody>
      </p:sp>
      <p:sp>
        <p:nvSpPr>
          <p:cNvPr id="20489" name="Textfeld 16"/>
          <p:cNvSpPr txBox="1">
            <a:spLocks noChangeArrowheads="1"/>
          </p:cNvSpPr>
          <p:nvPr/>
        </p:nvSpPr>
        <p:spPr bwMode="auto">
          <a:xfrm>
            <a:off x="2894013" y="1433513"/>
            <a:ext cx="6429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de-DE" sz="4400" b="1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20490" name="Textfeld 17"/>
          <p:cNvSpPr txBox="1">
            <a:spLocks noChangeArrowheads="1"/>
          </p:cNvSpPr>
          <p:nvPr/>
        </p:nvSpPr>
        <p:spPr bwMode="auto">
          <a:xfrm>
            <a:off x="5822950" y="1433513"/>
            <a:ext cx="6429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de-DE" sz="4400" b="1">
                <a:latin typeface="Verdana" charset="0"/>
                <a:cs typeface="Verdana" charset="0"/>
              </a:rPr>
              <a:t>+</a:t>
            </a:r>
          </a:p>
        </p:txBody>
      </p:sp>
      <p:sp>
        <p:nvSpPr>
          <p:cNvPr id="24" name="Textfeld 18"/>
          <p:cNvSpPr txBox="1"/>
          <p:nvPr/>
        </p:nvSpPr>
        <p:spPr>
          <a:xfrm>
            <a:off x="3184525" y="5681663"/>
            <a:ext cx="1963738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600" b="1" spc="-1" dirty="0">
                <a:solidFill>
                  <a:srgbClr val="595959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Armonización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/>
                <a:cs typeface="Verdana"/>
              </a:rPr>
              <a:t> </a:t>
            </a:r>
          </a:p>
        </p:txBody>
      </p:sp>
      <p:cxnSp>
        <p:nvCxnSpPr>
          <p:cNvPr id="25" name="Form 20"/>
          <p:cNvCxnSpPr>
            <a:stCxn id="19" idx="2"/>
          </p:cNvCxnSpPr>
          <p:nvPr/>
        </p:nvCxnSpPr>
        <p:spPr>
          <a:xfrm rot="16200000" flipH="1">
            <a:off x="3774926" y="3457427"/>
            <a:ext cx="417016" cy="4822030"/>
          </a:xfrm>
          <a:prstGeom prst="bentConnector2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7"/>
          <p:cNvCxnSpPr/>
          <p:nvPr/>
        </p:nvCxnSpPr>
        <p:spPr>
          <a:xfrm>
            <a:off x="4608513" y="4073525"/>
            <a:ext cx="0" cy="2003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www.coe.int/cybercrime						                      - </a:t>
            </a:r>
            <a:fld id="{F50FF694-912A-834E-AD45-B984C7BF2CE4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8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  <p:sp>
        <p:nvSpPr>
          <p:cNvPr id="20" name="Textfeld 3"/>
          <p:cNvSpPr txBox="1"/>
          <p:nvPr/>
        </p:nvSpPr>
        <p:spPr>
          <a:xfrm>
            <a:off x="3465513" y="1493838"/>
            <a:ext cx="2428875" cy="3477875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Herramientas procesales</a:t>
            </a:r>
            <a:endParaRPr lang="en-GB" sz="2000" b="1" dirty="0">
              <a:latin typeface="Verdana"/>
              <a:cs typeface="Verdana"/>
            </a:endParaRPr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Rápida conservación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Búsqueda y confiscación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Orden de presentación</a:t>
            </a:r>
            <a:endParaRPr lang="es-ES" sz="2000" dirty="0"/>
          </a:p>
          <a:p>
            <a:pPr marL="361800" indent="-361440">
              <a:lnSpc>
                <a:spcPct val="100000"/>
              </a:lnSpc>
              <a:buFont typeface="Wingdings" charset="2"/>
              <a:buChar char=""/>
            </a:pPr>
            <a:r>
              <a:rPr lang="es-E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Intercepción de datos informáticos</a:t>
            </a:r>
            <a:endParaRPr lang="en-GB" sz="20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8936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Content Placeholder 2"/>
          <p:cNvSpPr>
            <a:spLocks noGrp="1"/>
          </p:cNvSpPr>
          <p:nvPr>
            <p:ph idx="1"/>
          </p:nvPr>
        </p:nvSpPr>
        <p:spPr>
          <a:xfrm>
            <a:off x="457200" y="1333500"/>
            <a:ext cx="8229600" cy="4976812"/>
          </a:xfrm>
          <a:ln>
            <a:solidFill>
              <a:srgbClr val="4F81BD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Convención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Budapest: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Tratado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Derecho Penal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Internacional</a:t>
            </a:r>
            <a:endParaRPr lang="en-US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electrónicas</a:t>
            </a:r>
            <a:endParaRPr lang="en-US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Prueba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electrónicas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la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nube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servidores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jurisdicciones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extranjeras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desconocidas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diversas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cambiantes</a:t>
            </a:r>
            <a:endParaRPr lang="en-US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Ningún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dato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ninguna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prueba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ningún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procesamiento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ninguna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justicia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ningún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b="1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derecho</a:t>
            </a:r>
            <a:endParaRPr lang="en-US" sz="1800" b="1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Menos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1 % de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delitos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cibernéticos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denunciados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finalmente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adjudicado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  <a:ea typeface="MS PGothic"/>
              </a:rPr>
              <a:t>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¿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Cómo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fomentar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estado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 derecho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el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ciberespacio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? ¿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Cumplen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los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gobiernos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sus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obligaciones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para la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protección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?</a:t>
            </a:r>
            <a:r>
              <a:rPr lang="en-US" sz="18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 </a:t>
            </a:r>
            <a:br>
              <a:rPr lang="en-US" sz="1800" dirty="0">
                <a:latin typeface="Verdana" charset="0"/>
                <a:ea typeface="MS PGothic" charset="0"/>
                <a:cs typeface="Verdana" charset="0"/>
                <a:sym typeface="Wingdings" charset="0"/>
              </a:rPr>
            </a:br>
            <a:r>
              <a:rPr lang="en-US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(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consultar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por </a:t>
            </a:r>
            <a:r>
              <a:rPr lang="en-US" sz="1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ejemplo</a:t>
            </a:r>
            <a:r>
              <a:rPr lang="en-US" sz="1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K.U. vs Finlandia</a:t>
            </a:r>
            <a:r>
              <a:rPr lang="en-US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 - </a:t>
            </a:r>
            <a:r>
              <a:rPr lang="en-US" sz="1400" dirty="0">
                <a:latin typeface="Verdana" charset="0"/>
                <a:ea typeface="MS PGothic" charset="0"/>
                <a:cs typeface="Verdana" charset="0"/>
                <a:sym typeface="Wingdings" charset="0"/>
                <a:hlinkClick r:id="rId3"/>
              </a:rPr>
              <a:t>http://humanrightshouse.org/Articles/11059.html</a:t>
            </a:r>
            <a:r>
              <a:rPr lang="en-US" sz="1400" dirty="0">
                <a:latin typeface="Verdana" charset="0"/>
                <a:ea typeface="MS PGothic" charset="0"/>
                <a:cs typeface="Verdana" charset="0"/>
                <a:sym typeface="Wingdings" charset="0"/>
              </a:rPr>
              <a:t>) </a:t>
            </a:r>
            <a:endParaRPr lang="en-US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800" dirty="0">
              <a:latin typeface="Verdana" charset="0"/>
              <a:ea typeface="MS PGothic" charset="0"/>
              <a:cs typeface="Verdana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Problemas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,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soluciones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y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recomendaciones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</a:t>
            </a:r>
            <a:r>
              <a:rPr lang="en-US" sz="18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propuestas</a:t>
            </a:r>
            <a:r>
              <a:rPr lang="en-US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 del </a:t>
            </a:r>
            <a:r>
              <a:rPr lang="en-US" sz="18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T-CY Cloud Evidence Group</a:t>
            </a:r>
            <a:endParaRPr lang="en-US" sz="1800" b="1" dirty="0">
              <a:latin typeface="Verdana" charset="0"/>
              <a:ea typeface="MS PGothic" charset="0"/>
              <a:cs typeface="Verdana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34925" y="6588125"/>
            <a:ext cx="9215438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066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es-ES" sz="32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Verdana"/>
                <a:ea typeface="MS PGothic"/>
              </a:rPr>
              <a:t>Evidencias electrónicas en la nube</a:t>
            </a:r>
            <a:endParaRPr lang="en-GB" sz="20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pic>
        <p:nvPicPr>
          <p:cNvPr id="7066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1322388" cy="107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Rectangle 10"/>
          <p:cNvSpPr>
            <a:spLocks noChangeArrowheads="1"/>
          </p:cNvSpPr>
          <p:nvPr/>
        </p:nvSpPr>
        <p:spPr bwMode="auto">
          <a:xfrm>
            <a:off x="7938" y="6597650"/>
            <a:ext cx="9136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T-CY Cloud Evidence Group, www.coe.int/cybercrime				                      - </a:t>
            </a:r>
            <a:fld id="{310E33CB-465E-F743-B962-E0BB77F73E08}" type="slidenum"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pPr/>
              <a:t>9</a:t>
            </a:fld>
            <a:r>
              <a:rPr lang="en-US" sz="1200" b="1">
                <a:solidFill>
                  <a:srgbClr val="FFFFFF"/>
                </a:solidFill>
                <a:latin typeface="Verdana" charset="0"/>
                <a:cs typeface="Verdana" charset="0"/>
              </a:rPr>
              <a:t> -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33119</TotalTime>
  <Words>3594</Words>
  <Application>Microsoft Macintosh PowerPoint</Application>
  <PresentationFormat>Presentación en pantalla (4:3)</PresentationFormat>
  <Paragraphs>405</Paragraphs>
  <Slides>28</Slides>
  <Notes>28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Arial Narrow</vt:lpstr>
      <vt:lpstr>Calibri</vt:lpstr>
      <vt:lpstr>Symbol</vt:lpstr>
      <vt:lpstr>Verdana</vt:lpstr>
      <vt:lpstr>Wingdings</vt:lpstr>
      <vt:lpstr>Office Theme</vt:lpstr>
      <vt:lpstr>Formación Avanzada sobre Delitos Cibernéticos para Jueces y Fiscales</vt:lpstr>
      <vt:lpstr>Programa</vt:lpstr>
      <vt:lpstr>Objetivos de la sesión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>Council of Europe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matteo</dc:creator>
  <cp:keywords/>
  <dc:description/>
  <cp:lastModifiedBy>Ademas lo más</cp:lastModifiedBy>
  <cp:revision>484</cp:revision>
  <cp:lastPrinted>2016-05-18T07:38:13Z</cp:lastPrinted>
  <dcterms:created xsi:type="dcterms:W3CDTF">2013-06-24T06:40:18Z</dcterms:created>
  <dcterms:modified xsi:type="dcterms:W3CDTF">2019-04-10T16:29:10Z</dcterms:modified>
  <cp:category/>
</cp:coreProperties>
</file>